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9" r:id="rId1"/>
    <p:sldMasterId id="2147483661" r:id="rId2"/>
  </p:sldMasterIdLst>
  <p:notesMasterIdLst>
    <p:notesMasterId r:id="rId22"/>
  </p:notesMasterIdLst>
  <p:handoutMasterIdLst>
    <p:handoutMasterId r:id="rId23"/>
  </p:handoutMasterIdLst>
  <p:sldIdLst>
    <p:sldId id="4734" r:id="rId3"/>
    <p:sldId id="4733" r:id="rId4"/>
    <p:sldId id="4689" r:id="rId5"/>
    <p:sldId id="4690" r:id="rId6"/>
    <p:sldId id="4731" r:id="rId7"/>
    <p:sldId id="4732" r:id="rId8"/>
    <p:sldId id="4748" r:id="rId9"/>
    <p:sldId id="4749" r:id="rId10"/>
    <p:sldId id="4750" r:id="rId11"/>
    <p:sldId id="4751" r:id="rId12"/>
    <p:sldId id="4752" r:id="rId13"/>
    <p:sldId id="4753" r:id="rId14"/>
    <p:sldId id="4743" r:id="rId15"/>
    <p:sldId id="4744" r:id="rId16"/>
    <p:sldId id="4735" r:id="rId17"/>
    <p:sldId id="4736" r:id="rId18"/>
    <p:sldId id="4745" r:id="rId19"/>
    <p:sldId id="4746" r:id="rId20"/>
    <p:sldId id="4747" r:id="rId21"/>
  </p:sldIdLst>
  <p:sldSz cx="9144000" cy="5143500" type="screen16x9"/>
  <p:notesSz cx="6797675" cy="9874250"/>
  <p:defaultTextStyle>
    <a:defPPr>
      <a:defRPr lang="ru-RU"/>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536575" indent="-14605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1077913" indent="-29845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617663" indent="-452438"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2160588" indent="-604838"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7B1"/>
    <a:srgbClr val="CAFFFF"/>
    <a:srgbClr val="FFCC98"/>
    <a:srgbClr val="FFF2BC"/>
    <a:srgbClr val="E5EDD4"/>
    <a:srgbClr val="C2E4FF"/>
    <a:srgbClr val="B7D6FF"/>
    <a:srgbClr val="FEFE00"/>
    <a:srgbClr val="FF3C3C"/>
    <a:srgbClr val="F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9634" autoAdjust="0"/>
  </p:normalViewPr>
  <p:slideViewPr>
    <p:cSldViewPr>
      <p:cViewPr>
        <p:scale>
          <a:sx n="98" d="100"/>
          <a:sy n="98" d="100"/>
        </p:scale>
        <p:origin x="-654" y="1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xmlns="" id="{72F5C0AD-F653-464B-B73B-F0467B37EF1A}"/>
              </a:ext>
            </a:extLst>
          </p:cNvPr>
          <p:cNvSpPr>
            <a:spLocks noGrp="1"/>
          </p:cNvSpPr>
          <p:nvPr>
            <p:ph type="hdr" sz="quarter"/>
          </p:nvPr>
        </p:nvSpPr>
        <p:spPr>
          <a:xfrm>
            <a:off x="0" y="0"/>
            <a:ext cx="2944813" cy="493713"/>
          </a:xfrm>
          <a:prstGeom prst="rect">
            <a:avLst/>
          </a:prstGeom>
        </p:spPr>
        <p:txBody>
          <a:bodyPr vert="horz" lIns="90346" tIns="45172" rIns="90346" bIns="45172" rtlCol="0"/>
          <a:lstStyle>
            <a:lvl1pPr algn="l" eaLnBrk="1" hangingPunct="1">
              <a:defRPr sz="1200">
                <a:latin typeface="Arial" charset="0"/>
                <a:cs typeface="+mn-cs"/>
              </a:defRPr>
            </a:lvl1pPr>
          </a:lstStyle>
          <a:p>
            <a:pPr>
              <a:defRPr/>
            </a:pPr>
            <a:endParaRPr lang="ru-RU"/>
          </a:p>
        </p:txBody>
      </p:sp>
      <p:sp>
        <p:nvSpPr>
          <p:cNvPr id="3" name="Дата 2">
            <a:extLst>
              <a:ext uri="{FF2B5EF4-FFF2-40B4-BE49-F238E27FC236}">
                <a16:creationId xmlns:a16="http://schemas.microsoft.com/office/drawing/2014/main" xmlns="" id="{8828EC71-12B6-4601-A3A8-94419AC2D888}"/>
              </a:ext>
            </a:extLst>
          </p:cNvPr>
          <p:cNvSpPr>
            <a:spLocks noGrp="1"/>
          </p:cNvSpPr>
          <p:nvPr>
            <p:ph type="dt" sz="quarter" idx="1"/>
          </p:nvPr>
        </p:nvSpPr>
        <p:spPr>
          <a:xfrm>
            <a:off x="3851275" y="0"/>
            <a:ext cx="2944813" cy="493713"/>
          </a:xfrm>
          <a:prstGeom prst="rect">
            <a:avLst/>
          </a:prstGeom>
        </p:spPr>
        <p:txBody>
          <a:bodyPr vert="horz" lIns="90346" tIns="45172" rIns="90346" bIns="45172" rtlCol="0"/>
          <a:lstStyle>
            <a:lvl1pPr algn="r" eaLnBrk="1" hangingPunct="1">
              <a:defRPr sz="1200">
                <a:latin typeface="Arial" charset="0"/>
                <a:cs typeface="+mn-cs"/>
              </a:defRPr>
            </a:lvl1pPr>
          </a:lstStyle>
          <a:p>
            <a:pPr>
              <a:defRPr/>
            </a:pPr>
            <a:fld id="{BEDB4BD2-E1F6-487C-8BE8-584C5C097636}" type="datetimeFigureOut">
              <a:rPr lang="ru-RU"/>
              <a:pPr>
                <a:defRPr/>
              </a:pPr>
              <a:t>20.01.2023</a:t>
            </a:fld>
            <a:endParaRPr lang="ru-RU"/>
          </a:p>
        </p:txBody>
      </p:sp>
      <p:sp>
        <p:nvSpPr>
          <p:cNvPr id="4" name="Нижний колонтитул 3">
            <a:extLst>
              <a:ext uri="{FF2B5EF4-FFF2-40B4-BE49-F238E27FC236}">
                <a16:creationId xmlns:a16="http://schemas.microsoft.com/office/drawing/2014/main" xmlns="" id="{0377311A-3523-4280-8A83-174009A3FA9C}"/>
              </a:ext>
            </a:extLst>
          </p:cNvPr>
          <p:cNvSpPr>
            <a:spLocks noGrp="1"/>
          </p:cNvSpPr>
          <p:nvPr>
            <p:ph type="ftr" sz="quarter" idx="2"/>
          </p:nvPr>
        </p:nvSpPr>
        <p:spPr>
          <a:xfrm>
            <a:off x="0" y="9380538"/>
            <a:ext cx="2944813" cy="492125"/>
          </a:xfrm>
          <a:prstGeom prst="rect">
            <a:avLst/>
          </a:prstGeom>
        </p:spPr>
        <p:txBody>
          <a:bodyPr vert="horz" lIns="90346" tIns="45172" rIns="90346" bIns="45172" rtlCol="0" anchor="b"/>
          <a:lstStyle>
            <a:lvl1pPr algn="l" eaLnBrk="1" hangingPunct="1">
              <a:defRPr sz="1200">
                <a:latin typeface="Arial" charset="0"/>
                <a:cs typeface="+mn-cs"/>
              </a:defRPr>
            </a:lvl1pPr>
          </a:lstStyle>
          <a:p>
            <a:pPr>
              <a:defRPr/>
            </a:pPr>
            <a:endParaRPr lang="ru-RU"/>
          </a:p>
        </p:txBody>
      </p:sp>
      <p:sp>
        <p:nvSpPr>
          <p:cNvPr id="5" name="Номер слайда 4">
            <a:extLst>
              <a:ext uri="{FF2B5EF4-FFF2-40B4-BE49-F238E27FC236}">
                <a16:creationId xmlns:a16="http://schemas.microsoft.com/office/drawing/2014/main" xmlns="" id="{0FE340FF-D19E-436E-9B6E-D70FABAEBAFB}"/>
              </a:ext>
            </a:extLst>
          </p:cNvPr>
          <p:cNvSpPr>
            <a:spLocks noGrp="1"/>
          </p:cNvSpPr>
          <p:nvPr>
            <p:ph type="sldNum" sz="quarter" idx="3"/>
          </p:nvPr>
        </p:nvSpPr>
        <p:spPr>
          <a:xfrm>
            <a:off x="3851275" y="9380538"/>
            <a:ext cx="2944813" cy="492125"/>
          </a:xfrm>
          <a:prstGeom prst="rect">
            <a:avLst/>
          </a:prstGeom>
        </p:spPr>
        <p:txBody>
          <a:bodyPr vert="horz" wrap="square" lIns="90346" tIns="45172" rIns="90346" bIns="45172" numCol="1" anchor="b" anchorCtr="0" compatLnSpc="1">
            <a:prstTxWarp prst="textNoShape">
              <a:avLst/>
            </a:prstTxWarp>
          </a:bodyPr>
          <a:lstStyle>
            <a:lvl1pPr algn="r" eaLnBrk="1" hangingPunct="1">
              <a:defRPr sz="1200"/>
            </a:lvl1pPr>
          </a:lstStyle>
          <a:p>
            <a:fld id="{00CAEE62-3F1B-4860-BD97-C05620C25399}" type="slidenum">
              <a:rPr lang="ru-RU" altLang="ru-RU"/>
              <a:pPr/>
              <a:t>‹#›</a:t>
            </a:fld>
            <a:endParaRPr lang="ru-RU" altLang="ru-RU"/>
          </a:p>
        </p:txBody>
      </p:sp>
    </p:spTree>
    <p:extLst>
      <p:ext uri="{BB962C8B-B14F-4D97-AF65-F5344CB8AC3E}">
        <p14:creationId xmlns:p14="http://schemas.microsoft.com/office/powerpoint/2010/main" val="275577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xmlns="" id="{3DF4F88B-483C-48A2-A836-26FF752CCE84}"/>
              </a:ext>
            </a:extLst>
          </p:cNvPr>
          <p:cNvSpPr>
            <a:spLocks noGrp="1" noChangeArrowheads="1"/>
          </p:cNvSpPr>
          <p:nvPr>
            <p:ph type="hdr" sz="quarter"/>
          </p:nvPr>
        </p:nvSpPr>
        <p:spPr bwMode="auto">
          <a:xfrm>
            <a:off x="0" y="0"/>
            <a:ext cx="2944813" cy="493713"/>
          </a:xfrm>
          <a:prstGeom prst="rect">
            <a:avLst/>
          </a:prstGeom>
          <a:noFill/>
          <a:ln w="9525">
            <a:noFill/>
            <a:miter lim="800000"/>
            <a:headEnd/>
            <a:tailEnd/>
          </a:ln>
          <a:effectLst/>
        </p:spPr>
        <p:txBody>
          <a:bodyPr vert="horz" wrap="square" lIns="90346" tIns="45172" rIns="90346" bIns="45172" numCol="1" anchor="t" anchorCtr="0" compatLnSpc="1">
            <a:prstTxWarp prst="textNoShape">
              <a:avLst/>
            </a:prstTxWarp>
          </a:bodyPr>
          <a:lstStyle>
            <a:lvl1pPr eaLnBrk="0" hangingPunct="0">
              <a:defRPr sz="1200">
                <a:latin typeface="Arial" charset="0"/>
                <a:cs typeface="+mn-cs"/>
              </a:defRPr>
            </a:lvl1pPr>
          </a:lstStyle>
          <a:p>
            <a:pPr>
              <a:defRPr/>
            </a:pPr>
            <a:endParaRPr lang="ru-RU"/>
          </a:p>
        </p:txBody>
      </p:sp>
      <p:sp>
        <p:nvSpPr>
          <p:cNvPr id="38915" name="Rectangle 3">
            <a:extLst>
              <a:ext uri="{FF2B5EF4-FFF2-40B4-BE49-F238E27FC236}">
                <a16:creationId xmlns:a16="http://schemas.microsoft.com/office/drawing/2014/main" xmlns="" id="{7B3842AF-91C6-45E9-9AA1-BDD88A4558AA}"/>
              </a:ext>
            </a:extLst>
          </p:cNvPr>
          <p:cNvSpPr>
            <a:spLocks noGrp="1" noChangeArrowheads="1"/>
          </p:cNvSpPr>
          <p:nvPr>
            <p:ph type="dt" idx="1"/>
          </p:nvPr>
        </p:nvSpPr>
        <p:spPr bwMode="auto">
          <a:xfrm>
            <a:off x="3851275" y="0"/>
            <a:ext cx="2944813" cy="493713"/>
          </a:xfrm>
          <a:prstGeom prst="rect">
            <a:avLst/>
          </a:prstGeom>
          <a:noFill/>
          <a:ln w="9525">
            <a:noFill/>
            <a:miter lim="800000"/>
            <a:headEnd/>
            <a:tailEnd/>
          </a:ln>
          <a:effectLst/>
        </p:spPr>
        <p:txBody>
          <a:bodyPr vert="horz" wrap="square" lIns="90346" tIns="45172" rIns="90346" bIns="45172" numCol="1" anchor="t" anchorCtr="0" compatLnSpc="1">
            <a:prstTxWarp prst="textNoShape">
              <a:avLst/>
            </a:prstTxWarp>
          </a:bodyPr>
          <a:lstStyle>
            <a:lvl1pPr algn="r" eaLnBrk="0" hangingPunct="0">
              <a:defRPr sz="1200">
                <a:latin typeface="Arial" charset="0"/>
                <a:cs typeface="+mn-cs"/>
              </a:defRPr>
            </a:lvl1pPr>
          </a:lstStyle>
          <a:p>
            <a:pPr>
              <a:defRPr/>
            </a:pPr>
            <a:fld id="{A2BDE22B-D73E-43D7-8555-0965CC017D48}" type="datetimeFigureOut">
              <a:rPr lang="ru-RU"/>
              <a:pPr>
                <a:defRPr/>
              </a:pPr>
              <a:t>20.01.2023</a:t>
            </a:fld>
            <a:endParaRPr lang="ru-RU" dirty="0"/>
          </a:p>
        </p:txBody>
      </p:sp>
      <p:sp>
        <p:nvSpPr>
          <p:cNvPr id="17412" name="Rectangle 4"/>
          <p:cNvSpPr>
            <a:spLocks noGrp="1" noRot="1" noChangeAspect="1" noChangeArrowheads="1" noTextEdit="1"/>
          </p:cNvSpPr>
          <p:nvPr>
            <p:ph type="sldImg" idx="2"/>
          </p:nvPr>
        </p:nvSpPr>
        <p:spPr bwMode="auto">
          <a:xfrm>
            <a:off x="103188" y="738188"/>
            <a:ext cx="6591300" cy="3706812"/>
          </a:xfrm>
          <a:prstGeom prst="rect">
            <a:avLst/>
          </a:prstGeom>
          <a:noFill/>
          <a:ln w="9525">
            <a:solidFill>
              <a:srgbClr val="000000"/>
            </a:solidFill>
            <a:miter lim="800000"/>
            <a:headEnd/>
            <a:tailEnd/>
          </a:ln>
        </p:spPr>
      </p:sp>
      <p:sp>
        <p:nvSpPr>
          <p:cNvPr id="38917" name="Rectangle 5">
            <a:extLst>
              <a:ext uri="{FF2B5EF4-FFF2-40B4-BE49-F238E27FC236}">
                <a16:creationId xmlns:a16="http://schemas.microsoft.com/office/drawing/2014/main" xmlns="" id="{AB4F099B-3623-419F-8B8A-5D9ED15BBEF4}"/>
              </a:ext>
            </a:extLst>
          </p:cNvPr>
          <p:cNvSpPr>
            <a:spLocks noGrp="1" noChangeArrowheads="1"/>
          </p:cNvSpPr>
          <p:nvPr>
            <p:ph type="body" sz="quarter" idx="3"/>
          </p:nvPr>
        </p:nvSpPr>
        <p:spPr bwMode="auto">
          <a:xfrm>
            <a:off x="679450" y="4689475"/>
            <a:ext cx="5438775" cy="4446588"/>
          </a:xfrm>
          <a:prstGeom prst="rect">
            <a:avLst/>
          </a:prstGeom>
          <a:noFill/>
          <a:ln w="9525">
            <a:noFill/>
            <a:miter lim="800000"/>
            <a:headEnd/>
            <a:tailEnd/>
          </a:ln>
          <a:effectLst/>
        </p:spPr>
        <p:txBody>
          <a:bodyPr vert="horz" wrap="square" lIns="90346" tIns="45172" rIns="90346" bIns="45172"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38918" name="Rectangle 6">
            <a:extLst>
              <a:ext uri="{FF2B5EF4-FFF2-40B4-BE49-F238E27FC236}">
                <a16:creationId xmlns:a16="http://schemas.microsoft.com/office/drawing/2014/main" xmlns="" id="{633DDA76-2925-4064-BA0B-9D7C202B90B5}"/>
              </a:ext>
            </a:extLst>
          </p:cNvPr>
          <p:cNvSpPr>
            <a:spLocks noGrp="1" noChangeArrowheads="1"/>
          </p:cNvSpPr>
          <p:nvPr>
            <p:ph type="ftr" sz="quarter" idx="4"/>
          </p:nvPr>
        </p:nvSpPr>
        <p:spPr bwMode="auto">
          <a:xfrm>
            <a:off x="0" y="9380538"/>
            <a:ext cx="2944813" cy="492125"/>
          </a:xfrm>
          <a:prstGeom prst="rect">
            <a:avLst/>
          </a:prstGeom>
          <a:noFill/>
          <a:ln w="9525">
            <a:noFill/>
            <a:miter lim="800000"/>
            <a:headEnd/>
            <a:tailEnd/>
          </a:ln>
          <a:effectLst/>
        </p:spPr>
        <p:txBody>
          <a:bodyPr vert="horz" wrap="square" lIns="90346" tIns="45172" rIns="90346" bIns="45172" numCol="1" anchor="b" anchorCtr="0" compatLnSpc="1">
            <a:prstTxWarp prst="textNoShape">
              <a:avLst/>
            </a:prstTxWarp>
          </a:bodyPr>
          <a:lstStyle>
            <a:lvl1pPr eaLnBrk="0" hangingPunct="0">
              <a:defRPr sz="1200">
                <a:latin typeface="Arial" charset="0"/>
                <a:cs typeface="+mn-cs"/>
              </a:defRPr>
            </a:lvl1pPr>
          </a:lstStyle>
          <a:p>
            <a:pPr>
              <a:defRPr/>
            </a:pPr>
            <a:endParaRPr lang="ru-RU"/>
          </a:p>
        </p:txBody>
      </p:sp>
      <p:sp>
        <p:nvSpPr>
          <p:cNvPr id="38919" name="Rectangle 7">
            <a:extLst>
              <a:ext uri="{FF2B5EF4-FFF2-40B4-BE49-F238E27FC236}">
                <a16:creationId xmlns:a16="http://schemas.microsoft.com/office/drawing/2014/main" xmlns="" id="{731781D1-A4BE-4682-8797-CE86273CF928}"/>
              </a:ext>
            </a:extLst>
          </p:cNvPr>
          <p:cNvSpPr>
            <a:spLocks noGrp="1" noChangeArrowheads="1"/>
          </p:cNvSpPr>
          <p:nvPr>
            <p:ph type="sldNum" sz="quarter" idx="5"/>
          </p:nvPr>
        </p:nvSpPr>
        <p:spPr bwMode="auto">
          <a:xfrm>
            <a:off x="3851275" y="9380538"/>
            <a:ext cx="2944813" cy="492125"/>
          </a:xfrm>
          <a:prstGeom prst="rect">
            <a:avLst/>
          </a:prstGeom>
          <a:noFill/>
          <a:ln w="9525">
            <a:noFill/>
            <a:miter lim="800000"/>
            <a:headEnd/>
            <a:tailEnd/>
          </a:ln>
          <a:effectLst/>
        </p:spPr>
        <p:txBody>
          <a:bodyPr vert="horz" wrap="square" lIns="90346" tIns="45172" rIns="90346" bIns="45172" numCol="1" anchor="b" anchorCtr="0" compatLnSpc="1">
            <a:prstTxWarp prst="textNoShape">
              <a:avLst/>
            </a:prstTxWarp>
          </a:bodyPr>
          <a:lstStyle>
            <a:lvl1pPr algn="r">
              <a:defRPr sz="1200"/>
            </a:lvl1pPr>
          </a:lstStyle>
          <a:p>
            <a:fld id="{79EC0FB9-F8E8-4675-90C0-D1E1A45C5DDB}" type="slidenum">
              <a:rPr lang="ru-RU" altLang="ru-RU"/>
              <a:pPr/>
              <a:t>‹#›</a:t>
            </a:fld>
            <a:endParaRPr lang="ru-RU" altLang="ru-RU"/>
          </a:p>
        </p:txBody>
      </p:sp>
    </p:spTree>
    <p:extLst>
      <p:ext uri="{BB962C8B-B14F-4D97-AF65-F5344CB8AC3E}">
        <p14:creationId xmlns:p14="http://schemas.microsoft.com/office/powerpoint/2010/main" val="1846029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Calibri" pitchFamily="34" charset="0"/>
        <a:ea typeface="+mn-ea"/>
        <a:cs typeface="+mn-cs"/>
      </a:defRPr>
    </a:lvl1pPr>
    <a:lvl2pPr marL="536575" algn="l" rtl="0" eaLnBrk="0" fontAlgn="base" hangingPunct="0">
      <a:spcBef>
        <a:spcPct val="30000"/>
      </a:spcBef>
      <a:spcAft>
        <a:spcPct val="0"/>
      </a:spcAft>
      <a:defRPr sz="1400" kern="1200">
        <a:solidFill>
          <a:schemeClr val="tx1"/>
        </a:solidFill>
        <a:latin typeface="Calibri" pitchFamily="34" charset="0"/>
        <a:ea typeface="+mn-ea"/>
        <a:cs typeface="+mn-cs"/>
      </a:defRPr>
    </a:lvl2pPr>
    <a:lvl3pPr marL="1077913" algn="l" rtl="0" eaLnBrk="0" fontAlgn="base" hangingPunct="0">
      <a:spcBef>
        <a:spcPct val="30000"/>
      </a:spcBef>
      <a:spcAft>
        <a:spcPct val="0"/>
      </a:spcAft>
      <a:defRPr sz="1400" kern="1200">
        <a:solidFill>
          <a:schemeClr val="tx1"/>
        </a:solidFill>
        <a:latin typeface="Calibri" pitchFamily="34" charset="0"/>
        <a:ea typeface="+mn-ea"/>
        <a:cs typeface="+mn-cs"/>
      </a:defRPr>
    </a:lvl3pPr>
    <a:lvl4pPr marL="1617663" algn="l" rtl="0" eaLnBrk="0" fontAlgn="base" hangingPunct="0">
      <a:spcBef>
        <a:spcPct val="30000"/>
      </a:spcBef>
      <a:spcAft>
        <a:spcPct val="0"/>
      </a:spcAft>
      <a:defRPr sz="1400" kern="1200">
        <a:solidFill>
          <a:schemeClr val="tx1"/>
        </a:solidFill>
        <a:latin typeface="Calibri" pitchFamily="34" charset="0"/>
        <a:ea typeface="+mn-ea"/>
        <a:cs typeface="+mn-cs"/>
      </a:defRPr>
    </a:lvl4pPr>
    <a:lvl5pPr marL="2160588" algn="l" rtl="0" eaLnBrk="0" fontAlgn="base" hangingPunct="0">
      <a:spcBef>
        <a:spcPct val="30000"/>
      </a:spcBef>
      <a:spcAft>
        <a:spcPct val="0"/>
      </a:spcAft>
      <a:defRPr sz="1400" kern="1200">
        <a:solidFill>
          <a:schemeClr val="tx1"/>
        </a:solidFill>
        <a:latin typeface="Calibri" pitchFamily="34" charset="0"/>
        <a:ea typeface="+mn-ea"/>
        <a:cs typeface="+mn-cs"/>
      </a:defRPr>
    </a:lvl5pPr>
    <a:lvl6pPr marL="2706572" algn="l" defTabSz="1082626" rtl="0" eaLnBrk="1" latinLnBrk="0" hangingPunct="1">
      <a:defRPr sz="1400" kern="1200">
        <a:solidFill>
          <a:schemeClr val="tx1"/>
        </a:solidFill>
        <a:latin typeface="+mn-lt"/>
        <a:ea typeface="+mn-ea"/>
        <a:cs typeface="+mn-cs"/>
      </a:defRPr>
    </a:lvl6pPr>
    <a:lvl7pPr marL="3247894" algn="l" defTabSz="1082626" rtl="0" eaLnBrk="1" latinLnBrk="0" hangingPunct="1">
      <a:defRPr sz="1400" kern="1200">
        <a:solidFill>
          <a:schemeClr val="tx1"/>
        </a:solidFill>
        <a:latin typeface="+mn-lt"/>
        <a:ea typeface="+mn-ea"/>
        <a:cs typeface="+mn-cs"/>
      </a:defRPr>
    </a:lvl7pPr>
    <a:lvl8pPr marL="3789197" algn="l" defTabSz="1082626" rtl="0" eaLnBrk="1" latinLnBrk="0" hangingPunct="1">
      <a:defRPr sz="1400" kern="1200">
        <a:solidFill>
          <a:schemeClr val="tx1"/>
        </a:solidFill>
        <a:latin typeface="+mn-lt"/>
        <a:ea typeface="+mn-ea"/>
        <a:cs typeface="+mn-cs"/>
      </a:defRPr>
    </a:lvl8pPr>
    <a:lvl9pPr marL="4330511" algn="l" defTabSz="1082626"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83"/>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lvl1pPr>
            <a:lvl2pPr marL="405997" indent="0" algn="ctr">
              <a:buNone/>
              <a:defRPr/>
            </a:lvl2pPr>
            <a:lvl3pPr marL="811986" indent="0" algn="ctr">
              <a:buNone/>
              <a:defRPr/>
            </a:lvl3pPr>
            <a:lvl4pPr marL="1217963" indent="0" algn="ctr">
              <a:buNone/>
              <a:defRPr/>
            </a:lvl4pPr>
            <a:lvl5pPr marL="1623946" indent="0" algn="ctr">
              <a:buNone/>
              <a:defRPr/>
            </a:lvl5pPr>
            <a:lvl6pPr marL="2029933" indent="0" algn="ctr">
              <a:buNone/>
              <a:defRPr/>
            </a:lvl6pPr>
            <a:lvl7pPr marL="2435921" indent="0" algn="ctr">
              <a:buNone/>
              <a:defRPr/>
            </a:lvl7pPr>
            <a:lvl8pPr marL="2841904" indent="0" algn="ctr">
              <a:buNone/>
              <a:defRPr/>
            </a:lvl8pPr>
            <a:lvl9pPr marL="3247894" indent="0" algn="ctr">
              <a:buNone/>
              <a:defRPr/>
            </a:lvl9pPr>
          </a:lstStyle>
          <a:p>
            <a:r>
              <a:rPr lang="ru-RU"/>
              <a:t>Образец подзаголовка</a:t>
            </a:r>
          </a:p>
        </p:txBody>
      </p:sp>
      <p:sp>
        <p:nvSpPr>
          <p:cNvPr id="4"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E52007CA-398B-4D7A-8CDB-520C448DDCA6}" type="datetimeFigureOut">
              <a:rPr lang="ru-RU"/>
              <a:pPr>
                <a:defRPr/>
              </a:pPr>
              <a:t>20.01.2023</a:t>
            </a:fld>
            <a:endParaRPr lang="ru-RU" dirty="0"/>
          </a:p>
        </p:txBody>
      </p:sp>
      <p:sp>
        <p:nvSpPr>
          <p:cNvPr id="5"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F4B6944F-1404-4437-9524-D9FEC2FD952A}" type="slidenum">
              <a:rPr lang="ru-RU" altLang="ru-RU"/>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42745309-5738-4699-9F70-C36E7120735F}" type="datetimeFigureOut">
              <a:rPr lang="ru-RU"/>
              <a:pPr>
                <a:defRPr/>
              </a:pPr>
              <a:t>20.01.2023</a:t>
            </a:fld>
            <a:endParaRPr lang="ru-RU" dirty="0"/>
          </a:p>
        </p:txBody>
      </p:sp>
      <p:sp>
        <p:nvSpPr>
          <p:cNvPr id="5"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28671B33-5EAC-434F-8826-831D2DA465E9}" type="slidenum">
              <a:rPr lang="ru-RU" altLang="ru-RU"/>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7"/>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87"/>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293F0D8E-25FF-4CA6-B14E-FBEF2E5F13E0}" type="datetimeFigureOut">
              <a:rPr lang="ru-RU"/>
              <a:pPr>
                <a:defRPr/>
              </a:pPr>
              <a:t>20.01.2023</a:t>
            </a:fld>
            <a:endParaRPr lang="ru-RU" dirty="0"/>
          </a:p>
        </p:txBody>
      </p:sp>
      <p:sp>
        <p:nvSpPr>
          <p:cNvPr id="5"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B1EB8FB3-3CE0-451A-99FA-0A80A284A2CF}" type="slidenum">
              <a:rPr lang="ru-RU" altLang="ru-RU"/>
              <a:pPr/>
              <a:t>‹#›</a:t>
            </a:fld>
            <a:endParaRPr lang="ru-RU" alt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70"/>
            <a:ext cx="7772400" cy="1102519"/>
          </a:xfrm>
          <a:prstGeom prst="rect">
            <a:avLst/>
          </a:prstGeom>
        </p:spPr>
        <p:txBody>
          <a:bodyPr lIns="108269" tIns="54137" rIns="108269" bIns="54137"/>
          <a:lstStyle/>
          <a:p>
            <a:r>
              <a:rPr lang="ru-RU" dirty="0"/>
              <a:t>Образец заголовка</a:t>
            </a:r>
          </a:p>
        </p:txBody>
      </p:sp>
      <p:sp>
        <p:nvSpPr>
          <p:cNvPr id="3" name="Подзаголовок 2"/>
          <p:cNvSpPr>
            <a:spLocks noGrp="1"/>
          </p:cNvSpPr>
          <p:nvPr>
            <p:ph type="subTitle" idx="1"/>
          </p:nvPr>
        </p:nvSpPr>
        <p:spPr>
          <a:xfrm>
            <a:off x="1371600" y="2914650"/>
            <a:ext cx="6400800" cy="1314450"/>
          </a:xfrm>
          <a:prstGeom prst="rect">
            <a:avLst/>
          </a:prstGeom>
        </p:spPr>
        <p:txBody>
          <a:bodyPr lIns="108269" tIns="54137" rIns="108269" bIns="54137"/>
          <a:lstStyle>
            <a:lvl1pPr marL="0" indent="0" algn="ctr">
              <a:buNone/>
              <a:defRPr/>
            </a:lvl1pPr>
            <a:lvl2pPr marL="405997" indent="0" algn="ctr">
              <a:buNone/>
              <a:defRPr/>
            </a:lvl2pPr>
            <a:lvl3pPr marL="811986" indent="0" algn="ctr">
              <a:buNone/>
              <a:defRPr/>
            </a:lvl3pPr>
            <a:lvl4pPr marL="1217963" indent="0" algn="ctr">
              <a:buNone/>
              <a:defRPr/>
            </a:lvl4pPr>
            <a:lvl5pPr marL="1623946" indent="0" algn="ctr">
              <a:buNone/>
              <a:defRPr/>
            </a:lvl5pPr>
            <a:lvl6pPr marL="2029933" indent="0" algn="ctr">
              <a:buNone/>
              <a:defRPr/>
            </a:lvl6pPr>
            <a:lvl7pPr marL="2435921" indent="0" algn="ctr">
              <a:buNone/>
              <a:defRPr/>
            </a:lvl7pPr>
            <a:lvl8pPr marL="2841904" indent="0" algn="ctr">
              <a:buNone/>
              <a:defRPr/>
            </a:lvl8pPr>
            <a:lvl9pPr marL="3247894" indent="0" algn="ctr">
              <a:buNone/>
              <a:defRPr/>
            </a:lvl9pPr>
          </a:lstStyle>
          <a:p>
            <a:r>
              <a:rPr lang="ru-RU"/>
              <a:t>Образец подзаголовка</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8AA1EC3B-948A-4646-A731-DF88D9ADAF44}" type="datetimeFigureOut">
              <a:rPr lang="ru-RU"/>
              <a:pPr>
                <a:defRPr/>
              </a:pPr>
              <a:t>20.01.2023</a:t>
            </a:fld>
            <a:endParaRPr lang="ru-RU" dirty="0"/>
          </a:p>
        </p:txBody>
      </p:sp>
      <p:sp>
        <p:nvSpPr>
          <p:cNvPr id="5"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E936E179-0D01-41AE-A1CC-BD1063B94A7C}" type="slidenum">
              <a:rPr lang="ru-RU" altLang="ru-RU"/>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88"/>
            <a:ext cx="7772400" cy="1021556"/>
          </a:xfrm>
        </p:spPr>
        <p:txBody>
          <a:bodyPr anchor="t"/>
          <a:lstStyle>
            <a:lvl1pPr algn="l">
              <a:defRPr sz="36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1800"/>
            </a:lvl1pPr>
            <a:lvl2pPr marL="405997" indent="0">
              <a:buNone/>
              <a:defRPr sz="1700"/>
            </a:lvl2pPr>
            <a:lvl3pPr marL="811986" indent="0">
              <a:buNone/>
              <a:defRPr sz="1400"/>
            </a:lvl3pPr>
            <a:lvl4pPr marL="1217963" indent="0">
              <a:buNone/>
              <a:defRPr sz="1300"/>
            </a:lvl4pPr>
            <a:lvl5pPr marL="1623946" indent="0">
              <a:buNone/>
              <a:defRPr sz="1300"/>
            </a:lvl5pPr>
            <a:lvl6pPr marL="2029933" indent="0">
              <a:buNone/>
              <a:defRPr sz="1300"/>
            </a:lvl6pPr>
            <a:lvl7pPr marL="2435921" indent="0">
              <a:buNone/>
              <a:defRPr sz="1300"/>
            </a:lvl7pPr>
            <a:lvl8pPr marL="2841904" indent="0">
              <a:buNone/>
              <a:defRPr sz="1300"/>
            </a:lvl8pPr>
            <a:lvl9pPr marL="3247894" indent="0">
              <a:buNone/>
              <a:defRPr sz="1300"/>
            </a:lvl9pPr>
          </a:lstStyle>
          <a:p>
            <a:pPr lvl="0"/>
            <a:r>
              <a:rPr lang="ru-RU"/>
              <a:t>Образец текста</a:t>
            </a:r>
          </a:p>
        </p:txBody>
      </p:sp>
      <p:sp>
        <p:nvSpPr>
          <p:cNvPr id="4"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EECC8AD8-05FE-44A5-9F57-EFC2DA7D7F05}" type="datetimeFigureOut">
              <a:rPr lang="ru-RU"/>
              <a:pPr>
                <a:defRPr/>
              </a:pPr>
              <a:t>20.01.2023</a:t>
            </a:fld>
            <a:endParaRPr lang="ru-RU" dirty="0"/>
          </a:p>
        </p:txBody>
      </p:sp>
      <p:sp>
        <p:nvSpPr>
          <p:cNvPr id="5"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437D5CA5-2E40-46DD-82B1-9B477CCF764F}" type="slidenum">
              <a:rPr lang="ru-RU" altLang="ru-RU"/>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5"/>
            <a:ext cx="4038600" cy="3394472"/>
          </a:xfrm>
        </p:spPr>
        <p:txBody>
          <a:bodyPr/>
          <a:lstStyle>
            <a:lvl1pPr>
              <a:defRPr sz="2500"/>
            </a:lvl1pPr>
            <a:lvl2pPr>
              <a:defRPr sz="2100"/>
            </a:lvl2pPr>
            <a:lvl3pPr>
              <a:defRPr sz="18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5"/>
            <a:ext cx="4038600" cy="3394472"/>
          </a:xfrm>
        </p:spPr>
        <p:txBody>
          <a:bodyPr/>
          <a:lstStyle>
            <a:lvl1pPr>
              <a:defRPr sz="2500"/>
            </a:lvl1pPr>
            <a:lvl2pPr>
              <a:defRPr sz="2100"/>
            </a:lvl2pPr>
            <a:lvl3pPr>
              <a:defRPr sz="18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4CC9009B-9A4F-4809-8099-E70D48E7149D}" type="datetimeFigureOut">
              <a:rPr lang="ru-RU"/>
              <a:pPr>
                <a:defRPr/>
              </a:pPr>
              <a:t>20.01.2023</a:t>
            </a:fld>
            <a:endParaRPr lang="ru-RU" dirty="0"/>
          </a:p>
        </p:txBody>
      </p:sp>
      <p:sp>
        <p:nvSpPr>
          <p:cNvPr id="6"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9B5D6ADF-FD64-42CF-932A-1C363DEFB29B}" type="slidenum">
              <a:rPr lang="ru-RU" altLang="ru-RU"/>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3" y="1151335"/>
            <a:ext cx="4040188" cy="479822"/>
          </a:xfrm>
        </p:spPr>
        <p:txBody>
          <a:bodyPr anchor="b"/>
          <a:lstStyle>
            <a:lvl1pPr marL="0" indent="0">
              <a:buNone/>
              <a:defRPr sz="2100" b="1"/>
            </a:lvl1pPr>
            <a:lvl2pPr marL="405997" indent="0">
              <a:buNone/>
              <a:defRPr sz="1800" b="1"/>
            </a:lvl2pPr>
            <a:lvl3pPr marL="811986" indent="0">
              <a:buNone/>
              <a:defRPr sz="1700" b="1"/>
            </a:lvl3pPr>
            <a:lvl4pPr marL="1217963" indent="0">
              <a:buNone/>
              <a:defRPr sz="1400" b="1"/>
            </a:lvl4pPr>
            <a:lvl5pPr marL="1623946" indent="0">
              <a:buNone/>
              <a:defRPr sz="1400" b="1"/>
            </a:lvl5pPr>
            <a:lvl6pPr marL="2029933" indent="0">
              <a:buNone/>
              <a:defRPr sz="1400" b="1"/>
            </a:lvl6pPr>
            <a:lvl7pPr marL="2435921" indent="0">
              <a:buNone/>
              <a:defRPr sz="1400" b="1"/>
            </a:lvl7pPr>
            <a:lvl8pPr marL="2841904" indent="0">
              <a:buNone/>
              <a:defRPr sz="1400" b="1"/>
            </a:lvl8pPr>
            <a:lvl9pPr marL="3247894" indent="0">
              <a:buNone/>
              <a:defRPr sz="1400" b="1"/>
            </a:lvl9pPr>
          </a:lstStyle>
          <a:p>
            <a:pPr lvl="0"/>
            <a:r>
              <a:rPr lang="ru-RU"/>
              <a:t>Образец текста</a:t>
            </a:r>
          </a:p>
        </p:txBody>
      </p:sp>
      <p:sp>
        <p:nvSpPr>
          <p:cNvPr id="4" name="Содержимое 3"/>
          <p:cNvSpPr>
            <a:spLocks noGrp="1"/>
          </p:cNvSpPr>
          <p:nvPr>
            <p:ph sz="half" idx="2"/>
          </p:nvPr>
        </p:nvSpPr>
        <p:spPr>
          <a:xfrm>
            <a:off x="457203" y="1631156"/>
            <a:ext cx="4040188" cy="2963466"/>
          </a:xfrm>
        </p:spPr>
        <p:txBody>
          <a:bodyPr/>
          <a:lstStyle>
            <a:lvl1pPr>
              <a:defRPr sz="2100"/>
            </a:lvl1pPr>
            <a:lvl2pPr>
              <a:defRPr sz="1800"/>
            </a:lvl2pPr>
            <a:lvl3pPr>
              <a:defRPr sz="17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35" y="1151335"/>
            <a:ext cx="4041775" cy="479822"/>
          </a:xfrm>
        </p:spPr>
        <p:txBody>
          <a:bodyPr anchor="b"/>
          <a:lstStyle>
            <a:lvl1pPr marL="0" indent="0">
              <a:buNone/>
              <a:defRPr sz="2100" b="1"/>
            </a:lvl1pPr>
            <a:lvl2pPr marL="405997" indent="0">
              <a:buNone/>
              <a:defRPr sz="1800" b="1"/>
            </a:lvl2pPr>
            <a:lvl3pPr marL="811986" indent="0">
              <a:buNone/>
              <a:defRPr sz="1700" b="1"/>
            </a:lvl3pPr>
            <a:lvl4pPr marL="1217963" indent="0">
              <a:buNone/>
              <a:defRPr sz="1400" b="1"/>
            </a:lvl4pPr>
            <a:lvl5pPr marL="1623946" indent="0">
              <a:buNone/>
              <a:defRPr sz="1400" b="1"/>
            </a:lvl5pPr>
            <a:lvl6pPr marL="2029933" indent="0">
              <a:buNone/>
              <a:defRPr sz="1400" b="1"/>
            </a:lvl6pPr>
            <a:lvl7pPr marL="2435921" indent="0">
              <a:buNone/>
              <a:defRPr sz="1400" b="1"/>
            </a:lvl7pPr>
            <a:lvl8pPr marL="2841904" indent="0">
              <a:buNone/>
              <a:defRPr sz="1400" b="1"/>
            </a:lvl8pPr>
            <a:lvl9pPr marL="3247894" indent="0">
              <a:buNone/>
              <a:defRPr sz="1400" b="1"/>
            </a:lvl9pPr>
          </a:lstStyle>
          <a:p>
            <a:pPr lvl="0"/>
            <a:r>
              <a:rPr lang="ru-RU"/>
              <a:t>Образец текста</a:t>
            </a:r>
          </a:p>
        </p:txBody>
      </p:sp>
      <p:sp>
        <p:nvSpPr>
          <p:cNvPr id="6" name="Содержимое 5"/>
          <p:cNvSpPr>
            <a:spLocks noGrp="1"/>
          </p:cNvSpPr>
          <p:nvPr>
            <p:ph sz="quarter" idx="4"/>
          </p:nvPr>
        </p:nvSpPr>
        <p:spPr>
          <a:xfrm>
            <a:off x="4645035" y="1631156"/>
            <a:ext cx="4041775" cy="2963466"/>
          </a:xfrm>
        </p:spPr>
        <p:txBody>
          <a:bodyPr/>
          <a:lstStyle>
            <a:lvl1pPr>
              <a:defRPr sz="2100"/>
            </a:lvl1pPr>
            <a:lvl2pPr>
              <a:defRPr sz="1800"/>
            </a:lvl2pPr>
            <a:lvl3pPr>
              <a:defRPr sz="17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CD72CD36-32E0-4003-A142-5D67EAFA8B0E}" type="datetimeFigureOut">
              <a:rPr lang="ru-RU"/>
              <a:pPr>
                <a:defRPr/>
              </a:pPr>
              <a:t>20.01.2023</a:t>
            </a:fld>
            <a:endParaRPr lang="ru-RU" dirty="0"/>
          </a:p>
        </p:txBody>
      </p:sp>
      <p:sp>
        <p:nvSpPr>
          <p:cNvPr id="8"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CED88A2F-E30B-4CD3-BA93-E56E4EC65393}" type="slidenum">
              <a:rPr lang="ru-RU" altLang="ru-RU"/>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5D729A38-45C6-45A3-A415-EEF84AE3EB61}" type="datetimeFigureOut">
              <a:rPr lang="ru-RU"/>
              <a:pPr>
                <a:defRPr/>
              </a:pPr>
              <a:t>20.01.2023</a:t>
            </a:fld>
            <a:endParaRPr lang="ru-RU" dirty="0"/>
          </a:p>
        </p:txBody>
      </p:sp>
      <p:sp>
        <p:nvSpPr>
          <p:cNvPr id="4"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053182F6-FC4C-4A01-9FF3-0A04BD3D77AD}" type="slidenum">
              <a:rPr lang="ru-RU" altLang="ru-RU"/>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A979A82A-4ABE-4BA0-9A32-75A707631DC0}" type="datetimeFigureOut">
              <a:rPr lang="ru-RU"/>
              <a:pPr>
                <a:defRPr/>
              </a:pPr>
              <a:t>20.01.2023</a:t>
            </a:fld>
            <a:endParaRPr lang="ru-RU" dirty="0"/>
          </a:p>
        </p:txBody>
      </p:sp>
      <p:sp>
        <p:nvSpPr>
          <p:cNvPr id="3"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3FC2D4BC-A5F3-4D19-B127-EBF4AE400102}" type="slidenum">
              <a:rPr lang="ru-RU" altLang="ru-RU"/>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9" y="204787"/>
            <a:ext cx="3008313" cy="871538"/>
          </a:xfrm>
        </p:spPr>
        <p:txBody>
          <a:bodyPr anchor="b"/>
          <a:lstStyle>
            <a:lvl1pPr algn="l">
              <a:defRPr sz="1800" b="1"/>
            </a:lvl1pPr>
          </a:lstStyle>
          <a:p>
            <a:r>
              <a:rPr lang="ru-RU"/>
              <a:t>Образец заголовка</a:t>
            </a:r>
          </a:p>
        </p:txBody>
      </p:sp>
      <p:sp>
        <p:nvSpPr>
          <p:cNvPr id="3" name="Содержимое 2"/>
          <p:cNvSpPr>
            <a:spLocks noGrp="1"/>
          </p:cNvSpPr>
          <p:nvPr>
            <p:ph idx="1"/>
          </p:nvPr>
        </p:nvSpPr>
        <p:spPr>
          <a:xfrm>
            <a:off x="3575058" y="204800"/>
            <a:ext cx="5111751"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9" y="1076328"/>
            <a:ext cx="3008313" cy="3518297"/>
          </a:xfrm>
        </p:spPr>
        <p:txBody>
          <a:bodyPr/>
          <a:lstStyle>
            <a:lvl1pPr marL="0" indent="0">
              <a:buNone/>
              <a:defRPr sz="1300"/>
            </a:lvl1pPr>
            <a:lvl2pPr marL="405997" indent="0">
              <a:buNone/>
              <a:defRPr sz="1100"/>
            </a:lvl2pPr>
            <a:lvl3pPr marL="811986" indent="0">
              <a:buNone/>
              <a:defRPr sz="900"/>
            </a:lvl3pPr>
            <a:lvl4pPr marL="1217963" indent="0">
              <a:buNone/>
              <a:defRPr sz="900"/>
            </a:lvl4pPr>
            <a:lvl5pPr marL="1623946" indent="0">
              <a:buNone/>
              <a:defRPr sz="900"/>
            </a:lvl5pPr>
            <a:lvl6pPr marL="2029933" indent="0">
              <a:buNone/>
              <a:defRPr sz="900"/>
            </a:lvl6pPr>
            <a:lvl7pPr marL="2435921" indent="0">
              <a:buNone/>
              <a:defRPr sz="900"/>
            </a:lvl7pPr>
            <a:lvl8pPr marL="2841904" indent="0">
              <a:buNone/>
              <a:defRPr sz="900"/>
            </a:lvl8pPr>
            <a:lvl9pPr marL="3247894"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D623E636-A697-4622-8485-A14E8368D73F}" type="datetimeFigureOut">
              <a:rPr lang="ru-RU"/>
              <a:pPr>
                <a:defRPr/>
              </a:pPr>
              <a:t>20.01.2023</a:t>
            </a:fld>
            <a:endParaRPr lang="ru-RU" dirty="0"/>
          </a:p>
        </p:txBody>
      </p:sp>
      <p:sp>
        <p:nvSpPr>
          <p:cNvPr id="6"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4652E132-BFC3-46D2-AD56-B79A12098B9A}" type="slidenum">
              <a:rPr lang="ru-RU" altLang="ru-RU"/>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18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2900"/>
            </a:lvl1pPr>
            <a:lvl2pPr marL="405997" indent="0">
              <a:buNone/>
              <a:defRPr sz="2500"/>
            </a:lvl2pPr>
            <a:lvl3pPr marL="811986" indent="0">
              <a:buNone/>
              <a:defRPr sz="2100"/>
            </a:lvl3pPr>
            <a:lvl4pPr marL="1217963" indent="0">
              <a:buNone/>
              <a:defRPr sz="1800"/>
            </a:lvl4pPr>
            <a:lvl5pPr marL="1623946" indent="0">
              <a:buNone/>
              <a:defRPr sz="1800"/>
            </a:lvl5pPr>
            <a:lvl6pPr marL="2029933" indent="0">
              <a:buNone/>
              <a:defRPr sz="1800"/>
            </a:lvl6pPr>
            <a:lvl7pPr marL="2435921" indent="0">
              <a:buNone/>
              <a:defRPr sz="1800"/>
            </a:lvl7pPr>
            <a:lvl8pPr marL="2841904" indent="0">
              <a:buNone/>
              <a:defRPr sz="1800"/>
            </a:lvl8pPr>
            <a:lvl9pPr marL="3247894" indent="0">
              <a:buNone/>
              <a:defRPr sz="1800"/>
            </a:lvl9pPr>
          </a:lstStyle>
          <a:p>
            <a:pPr lvl="0"/>
            <a:endParaRPr lang="ru-RU" noProof="0" dirty="0"/>
          </a:p>
        </p:txBody>
      </p:sp>
      <p:sp>
        <p:nvSpPr>
          <p:cNvPr id="4" name="Текст 3"/>
          <p:cNvSpPr>
            <a:spLocks noGrp="1"/>
          </p:cNvSpPr>
          <p:nvPr>
            <p:ph type="body" sz="half" idx="2"/>
          </p:nvPr>
        </p:nvSpPr>
        <p:spPr>
          <a:xfrm>
            <a:off x="1792288" y="4025555"/>
            <a:ext cx="5486400" cy="603647"/>
          </a:xfrm>
        </p:spPr>
        <p:txBody>
          <a:bodyPr/>
          <a:lstStyle>
            <a:lvl1pPr marL="0" indent="0">
              <a:buNone/>
              <a:defRPr sz="1300"/>
            </a:lvl1pPr>
            <a:lvl2pPr marL="405997" indent="0">
              <a:buNone/>
              <a:defRPr sz="1100"/>
            </a:lvl2pPr>
            <a:lvl3pPr marL="811986" indent="0">
              <a:buNone/>
              <a:defRPr sz="900"/>
            </a:lvl3pPr>
            <a:lvl4pPr marL="1217963" indent="0">
              <a:buNone/>
              <a:defRPr sz="900"/>
            </a:lvl4pPr>
            <a:lvl5pPr marL="1623946" indent="0">
              <a:buNone/>
              <a:defRPr sz="900"/>
            </a:lvl5pPr>
            <a:lvl6pPr marL="2029933" indent="0">
              <a:buNone/>
              <a:defRPr sz="900"/>
            </a:lvl6pPr>
            <a:lvl7pPr marL="2435921" indent="0">
              <a:buNone/>
              <a:defRPr sz="900"/>
            </a:lvl7pPr>
            <a:lvl8pPr marL="2841904" indent="0">
              <a:buNone/>
              <a:defRPr sz="900"/>
            </a:lvl8pPr>
            <a:lvl9pPr marL="3247894" indent="0">
              <a:buNone/>
              <a:defRPr sz="900"/>
            </a:lvl9pPr>
          </a:lstStyle>
          <a:p>
            <a:pPr lvl="0"/>
            <a:r>
              <a:rPr lang="ru-RU"/>
              <a:t>Образец текста</a:t>
            </a:r>
          </a:p>
        </p:txBody>
      </p:sp>
      <p:sp>
        <p:nvSpPr>
          <p:cNvPr id="5" name="Rectangle 4">
            <a:extLst>
              <a:ext uri="{FF2B5EF4-FFF2-40B4-BE49-F238E27FC236}">
                <a16:creationId xmlns:a16="http://schemas.microsoft.com/office/drawing/2014/main" xmlns="" id="{4F569409-DBE9-45BE-93DD-90E68DA05F19}"/>
              </a:ext>
            </a:extLst>
          </p:cNvPr>
          <p:cNvSpPr>
            <a:spLocks noGrp="1" noChangeArrowheads="1"/>
          </p:cNvSpPr>
          <p:nvPr>
            <p:ph type="dt" sz="half" idx="10"/>
          </p:nvPr>
        </p:nvSpPr>
        <p:spPr>
          <a:ln/>
        </p:spPr>
        <p:txBody>
          <a:bodyPr/>
          <a:lstStyle>
            <a:lvl1pPr>
              <a:defRPr/>
            </a:lvl1pPr>
          </a:lstStyle>
          <a:p>
            <a:pPr>
              <a:defRPr/>
            </a:pPr>
            <a:fld id="{D20D3AE7-05C7-4809-9B66-0F75CAE14D25}" type="datetimeFigureOut">
              <a:rPr lang="ru-RU"/>
              <a:pPr>
                <a:defRPr/>
              </a:pPr>
              <a:t>20.01.2023</a:t>
            </a:fld>
            <a:endParaRPr lang="ru-RU" dirty="0"/>
          </a:p>
        </p:txBody>
      </p:sp>
      <p:sp>
        <p:nvSpPr>
          <p:cNvPr id="6" name="Rectangle 5">
            <a:extLst>
              <a:ext uri="{FF2B5EF4-FFF2-40B4-BE49-F238E27FC236}">
                <a16:creationId xmlns:a16="http://schemas.microsoft.com/office/drawing/2014/main" xmlns="" id="{F25701BF-DF8C-4116-A8F5-9B911AE0AD9F}"/>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12"/>
          </p:nvPr>
        </p:nvSpPr>
        <p:spPr>
          <a:ln/>
        </p:spPr>
        <p:txBody>
          <a:bodyPr/>
          <a:lstStyle>
            <a:lvl1pPr>
              <a:defRPr/>
            </a:lvl1pPr>
          </a:lstStyle>
          <a:p>
            <a:fld id="{2F924656-B257-4043-81BD-9FA023DE5411}" type="slidenum">
              <a:rPr lang="ru-RU" altLang="ru-RU"/>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108269" tIns="54137" rIns="108269" bIns="54137"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200150"/>
            <a:ext cx="8229600" cy="3394075"/>
          </a:xfrm>
          <a:prstGeom prst="rect">
            <a:avLst/>
          </a:prstGeom>
          <a:noFill/>
          <a:ln w="9525">
            <a:noFill/>
            <a:miter lim="800000"/>
            <a:headEnd/>
            <a:tailEnd/>
          </a:ln>
        </p:spPr>
        <p:txBody>
          <a:bodyPr vert="horz" wrap="square" lIns="108269" tIns="54137" rIns="108269" bIns="5413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7108" name="Rectangle 4">
            <a:extLst>
              <a:ext uri="{FF2B5EF4-FFF2-40B4-BE49-F238E27FC236}">
                <a16:creationId xmlns:a16="http://schemas.microsoft.com/office/drawing/2014/main" xmlns="" id="{4F569409-DBE9-45BE-93DD-90E68DA05F19}"/>
              </a:ext>
            </a:extLst>
          </p:cNvPr>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108269" tIns="54137" rIns="108269" bIns="54137" numCol="1" anchor="t" anchorCtr="0" compatLnSpc="1">
            <a:prstTxWarp prst="textNoShape">
              <a:avLst/>
            </a:prstTxWarp>
          </a:bodyPr>
          <a:lstStyle>
            <a:lvl1pPr eaLnBrk="1" hangingPunct="1">
              <a:defRPr sz="1300">
                <a:latin typeface="Arial" charset="0"/>
                <a:cs typeface="+mn-cs"/>
              </a:defRPr>
            </a:lvl1pPr>
          </a:lstStyle>
          <a:p>
            <a:pPr>
              <a:defRPr/>
            </a:pPr>
            <a:fld id="{0565DC75-BA34-451B-B6C5-0D35EF3C1F8B}" type="datetimeFigureOut">
              <a:rPr lang="ru-RU"/>
              <a:pPr>
                <a:defRPr/>
              </a:pPr>
              <a:t>20.01.2023</a:t>
            </a:fld>
            <a:endParaRPr lang="ru-RU" dirty="0"/>
          </a:p>
        </p:txBody>
      </p:sp>
      <p:sp>
        <p:nvSpPr>
          <p:cNvPr id="47109" name="Rectangle 5">
            <a:extLst>
              <a:ext uri="{FF2B5EF4-FFF2-40B4-BE49-F238E27FC236}">
                <a16:creationId xmlns:a16="http://schemas.microsoft.com/office/drawing/2014/main" xmlns="" id="{F25701BF-DF8C-4116-A8F5-9B911AE0AD9F}"/>
              </a:ext>
            </a:extLst>
          </p:cNvPr>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108269" tIns="54137" rIns="108269" bIns="54137" numCol="1" anchor="t" anchorCtr="0" compatLnSpc="1">
            <a:prstTxWarp prst="textNoShape">
              <a:avLst/>
            </a:prstTxWarp>
          </a:bodyPr>
          <a:lstStyle>
            <a:lvl1pPr algn="ctr" eaLnBrk="1" hangingPunct="1">
              <a:defRPr sz="1300">
                <a:latin typeface="Arial" charset="0"/>
                <a:cs typeface="+mn-cs"/>
              </a:defRPr>
            </a:lvl1pPr>
          </a:lstStyle>
          <a:p>
            <a:pPr>
              <a:defRPr/>
            </a:pPr>
            <a:endParaRPr lang="ru-RU"/>
          </a:p>
        </p:txBody>
      </p:sp>
      <p:sp>
        <p:nvSpPr>
          <p:cNvPr id="47110" name="Rectangle 6">
            <a:extLst>
              <a:ext uri="{FF2B5EF4-FFF2-40B4-BE49-F238E27FC236}">
                <a16:creationId xmlns:a16="http://schemas.microsoft.com/office/drawing/2014/main" xmlns="" id="{31F0665B-2DEA-4611-839F-1632C8E4830E}"/>
              </a:ext>
            </a:extLst>
          </p:cNvPr>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108269" tIns="54137" rIns="108269" bIns="54137" numCol="1" anchor="t" anchorCtr="0" compatLnSpc="1">
            <a:prstTxWarp prst="textNoShape">
              <a:avLst/>
            </a:prstTxWarp>
          </a:bodyPr>
          <a:lstStyle>
            <a:lvl1pPr algn="r" eaLnBrk="1" hangingPunct="1">
              <a:defRPr sz="1200"/>
            </a:lvl1pPr>
          </a:lstStyle>
          <a:p>
            <a:fld id="{E02E3063-18A2-4BCD-AC96-3A01128353E2}"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96447" r:id="rId1"/>
    <p:sldLayoutId id="2147496448" r:id="rId2"/>
    <p:sldLayoutId id="2147496449" r:id="rId3"/>
    <p:sldLayoutId id="2147496450" r:id="rId4"/>
    <p:sldLayoutId id="2147496451" r:id="rId5"/>
    <p:sldLayoutId id="2147496452" r:id="rId6"/>
    <p:sldLayoutId id="2147496453" r:id="rId7"/>
    <p:sldLayoutId id="2147496454" r:id="rId8"/>
    <p:sldLayoutId id="2147496455" r:id="rId9"/>
    <p:sldLayoutId id="2147496456" r:id="rId10"/>
    <p:sldLayoutId id="2147496457" r:id="rId11"/>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Arial" charset="0"/>
        </a:defRPr>
      </a:lvl2pPr>
      <a:lvl3pPr algn="ctr" rtl="0" eaLnBrk="0" fontAlgn="base" hangingPunct="0">
        <a:spcBef>
          <a:spcPct val="0"/>
        </a:spcBef>
        <a:spcAft>
          <a:spcPct val="0"/>
        </a:spcAft>
        <a:defRPr sz="3900">
          <a:solidFill>
            <a:schemeClr val="tx2"/>
          </a:solidFill>
          <a:latin typeface="Arial" charset="0"/>
        </a:defRPr>
      </a:lvl3pPr>
      <a:lvl4pPr algn="ctr" rtl="0" eaLnBrk="0" fontAlgn="base" hangingPunct="0">
        <a:spcBef>
          <a:spcPct val="0"/>
        </a:spcBef>
        <a:spcAft>
          <a:spcPct val="0"/>
        </a:spcAft>
        <a:defRPr sz="3900">
          <a:solidFill>
            <a:schemeClr val="tx2"/>
          </a:solidFill>
          <a:latin typeface="Arial" charset="0"/>
        </a:defRPr>
      </a:lvl4pPr>
      <a:lvl5pPr algn="ctr" rtl="0" eaLnBrk="0" fontAlgn="base" hangingPunct="0">
        <a:spcBef>
          <a:spcPct val="0"/>
        </a:spcBef>
        <a:spcAft>
          <a:spcPct val="0"/>
        </a:spcAft>
        <a:defRPr sz="3900">
          <a:solidFill>
            <a:schemeClr val="tx2"/>
          </a:solidFill>
          <a:latin typeface="Arial" charset="0"/>
        </a:defRPr>
      </a:lvl5pPr>
      <a:lvl6pPr marL="405997" algn="ctr" rtl="0" fontAlgn="base">
        <a:spcBef>
          <a:spcPct val="0"/>
        </a:spcBef>
        <a:spcAft>
          <a:spcPct val="0"/>
        </a:spcAft>
        <a:defRPr sz="3900">
          <a:solidFill>
            <a:schemeClr val="tx2"/>
          </a:solidFill>
          <a:latin typeface="Arial" charset="0"/>
        </a:defRPr>
      </a:lvl6pPr>
      <a:lvl7pPr marL="811986" algn="ctr" rtl="0" fontAlgn="base">
        <a:spcBef>
          <a:spcPct val="0"/>
        </a:spcBef>
        <a:spcAft>
          <a:spcPct val="0"/>
        </a:spcAft>
        <a:defRPr sz="3900">
          <a:solidFill>
            <a:schemeClr val="tx2"/>
          </a:solidFill>
          <a:latin typeface="Arial" charset="0"/>
        </a:defRPr>
      </a:lvl7pPr>
      <a:lvl8pPr marL="1217963" algn="ctr" rtl="0" fontAlgn="base">
        <a:spcBef>
          <a:spcPct val="0"/>
        </a:spcBef>
        <a:spcAft>
          <a:spcPct val="0"/>
        </a:spcAft>
        <a:defRPr sz="3900">
          <a:solidFill>
            <a:schemeClr val="tx2"/>
          </a:solidFill>
          <a:latin typeface="Arial" charset="0"/>
        </a:defRPr>
      </a:lvl8pPr>
      <a:lvl9pPr marL="1623946" algn="ctr" rtl="0" fontAlgn="base">
        <a:spcBef>
          <a:spcPct val="0"/>
        </a:spcBef>
        <a:spcAft>
          <a:spcPct val="0"/>
        </a:spcAft>
        <a:defRPr sz="3900">
          <a:solidFill>
            <a:schemeClr val="tx2"/>
          </a:solidFill>
          <a:latin typeface="Arial"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mn-ea"/>
          <a:cs typeface="+mn-cs"/>
        </a:defRPr>
      </a:lvl1pPr>
      <a:lvl2pPr marL="654050" indent="-247650" algn="l" rtl="0" eaLnBrk="0" fontAlgn="base" hangingPunct="0">
        <a:spcBef>
          <a:spcPct val="20000"/>
        </a:spcBef>
        <a:spcAft>
          <a:spcPct val="0"/>
        </a:spcAft>
        <a:buChar char="–"/>
        <a:defRPr sz="2500">
          <a:solidFill>
            <a:schemeClr val="tx1"/>
          </a:solidFill>
          <a:latin typeface="+mn-lt"/>
        </a:defRPr>
      </a:lvl2pPr>
      <a:lvl3pPr marL="1011238" indent="-196850" algn="l" rtl="0" eaLnBrk="0" fontAlgn="base" hangingPunct="0">
        <a:spcBef>
          <a:spcPct val="20000"/>
        </a:spcBef>
        <a:spcAft>
          <a:spcPct val="0"/>
        </a:spcAft>
        <a:buChar char="•"/>
        <a:defRPr>
          <a:solidFill>
            <a:schemeClr val="tx1"/>
          </a:solidFill>
          <a:latin typeface="+mn-lt"/>
        </a:defRPr>
      </a:lvl3pPr>
      <a:lvl4pPr marL="1414463" indent="-196850" algn="l" rtl="0" eaLnBrk="0" fontAlgn="base" hangingPunct="0">
        <a:spcBef>
          <a:spcPct val="20000"/>
        </a:spcBef>
        <a:spcAft>
          <a:spcPct val="0"/>
        </a:spcAft>
        <a:buChar char="–"/>
        <a:defRPr>
          <a:solidFill>
            <a:schemeClr val="tx1"/>
          </a:solidFill>
          <a:latin typeface="+mn-lt"/>
        </a:defRPr>
      </a:lvl4pPr>
      <a:lvl5pPr marL="1820863" indent="-196850" algn="l" rtl="0" eaLnBrk="0" fontAlgn="base" hangingPunct="0">
        <a:spcBef>
          <a:spcPct val="20000"/>
        </a:spcBef>
        <a:spcAft>
          <a:spcPct val="0"/>
        </a:spcAft>
        <a:buChar char="»"/>
        <a:defRPr>
          <a:solidFill>
            <a:schemeClr val="tx1"/>
          </a:solidFill>
          <a:latin typeface="+mn-lt"/>
        </a:defRPr>
      </a:lvl5pPr>
      <a:lvl6pPr marL="2232925" indent="-202997" algn="l" rtl="0" fontAlgn="base">
        <a:spcBef>
          <a:spcPct val="20000"/>
        </a:spcBef>
        <a:spcAft>
          <a:spcPct val="0"/>
        </a:spcAft>
        <a:buChar char="»"/>
        <a:defRPr sz="1800">
          <a:solidFill>
            <a:schemeClr val="tx1"/>
          </a:solidFill>
          <a:latin typeface="+mn-lt"/>
        </a:defRPr>
      </a:lvl6pPr>
      <a:lvl7pPr marL="2638914" indent="-202997" algn="l" rtl="0" fontAlgn="base">
        <a:spcBef>
          <a:spcPct val="20000"/>
        </a:spcBef>
        <a:spcAft>
          <a:spcPct val="0"/>
        </a:spcAft>
        <a:buChar char="»"/>
        <a:defRPr sz="1800">
          <a:solidFill>
            <a:schemeClr val="tx1"/>
          </a:solidFill>
          <a:latin typeface="+mn-lt"/>
        </a:defRPr>
      </a:lvl7pPr>
      <a:lvl8pPr marL="3044899" indent="-202997" algn="l" rtl="0" fontAlgn="base">
        <a:spcBef>
          <a:spcPct val="20000"/>
        </a:spcBef>
        <a:spcAft>
          <a:spcPct val="0"/>
        </a:spcAft>
        <a:buChar char="»"/>
        <a:defRPr sz="1800">
          <a:solidFill>
            <a:schemeClr val="tx1"/>
          </a:solidFill>
          <a:latin typeface="+mn-lt"/>
        </a:defRPr>
      </a:lvl8pPr>
      <a:lvl9pPr marL="3450882" indent="-202997" algn="l" rtl="0" fontAlgn="base">
        <a:spcBef>
          <a:spcPct val="20000"/>
        </a:spcBef>
        <a:spcAft>
          <a:spcPct val="0"/>
        </a:spcAft>
        <a:buChar char="»"/>
        <a:defRPr sz="1800">
          <a:solidFill>
            <a:schemeClr val="tx1"/>
          </a:solidFill>
          <a:latin typeface="+mn-lt"/>
        </a:defRPr>
      </a:lvl9pPr>
    </p:bodyStyle>
    <p:otherStyle>
      <a:defPPr>
        <a:defRPr lang="ru-RU"/>
      </a:defPPr>
      <a:lvl1pPr marL="0" algn="l" defTabSz="811986" rtl="0" eaLnBrk="1" latinLnBrk="0" hangingPunct="1">
        <a:defRPr sz="1700" kern="1200">
          <a:solidFill>
            <a:schemeClr val="tx1"/>
          </a:solidFill>
          <a:latin typeface="+mn-lt"/>
          <a:ea typeface="+mn-ea"/>
          <a:cs typeface="+mn-cs"/>
        </a:defRPr>
      </a:lvl1pPr>
      <a:lvl2pPr marL="405997" algn="l" defTabSz="811986" rtl="0" eaLnBrk="1" latinLnBrk="0" hangingPunct="1">
        <a:defRPr sz="1700" kern="1200">
          <a:solidFill>
            <a:schemeClr val="tx1"/>
          </a:solidFill>
          <a:latin typeface="+mn-lt"/>
          <a:ea typeface="+mn-ea"/>
          <a:cs typeface="+mn-cs"/>
        </a:defRPr>
      </a:lvl2pPr>
      <a:lvl3pPr marL="811986" algn="l" defTabSz="811986" rtl="0" eaLnBrk="1" latinLnBrk="0" hangingPunct="1">
        <a:defRPr sz="1700" kern="1200">
          <a:solidFill>
            <a:schemeClr val="tx1"/>
          </a:solidFill>
          <a:latin typeface="+mn-lt"/>
          <a:ea typeface="+mn-ea"/>
          <a:cs typeface="+mn-cs"/>
        </a:defRPr>
      </a:lvl3pPr>
      <a:lvl4pPr marL="1217963" algn="l" defTabSz="811986" rtl="0" eaLnBrk="1" latinLnBrk="0" hangingPunct="1">
        <a:defRPr sz="1700" kern="1200">
          <a:solidFill>
            <a:schemeClr val="tx1"/>
          </a:solidFill>
          <a:latin typeface="+mn-lt"/>
          <a:ea typeface="+mn-ea"/>
          <a:cs typeface="+mn-cs"/>
        </a:defRPr>
      </a:lvl4pPr>
      <a:lvl5pPr marL="1623946" algn="l" defTabSz="811986" rtl="0" eaLnBrk="1" latinLnBrk="0" hangingPunct="1">
        <a:defRPr sz="1700" kern="1200">
          <a:solidFill>
            <a:schemeClr val="tx1"/>
          </a:solidFill>
          <a:latin typeface="+mn-lt"/>
          <a:ea typeface="+mn-ea"/>
          <a:cs typeface="+mn-cs"/>
        </a:defRPr>
      </a:lvl5pPr>
      <a:lvl6pPr marL="2029933" algn="l" defTabSz="811986" rtl="0" eaLnBrk="1" latinLnBrk="0" hangingPunct="1">
        <a:defRPr sz="1700" kern="1200">
          <a:solidFill>
            <a:schemeClr val="tx1"/>
          </a:solidFill>
          <a:latin typeface="+mn-lt"/>
          <a:ea typeface="+mn-ea"/>
          <a:cs typeface="+mn-cs"/>
        </a:defRPr>
      </a:lvl6pPr>
      <a:lvl7pPr marL="2435921" algn="l" defTabSz="811986" rtl="0" eaLnBrk="1" latinLnBrk="0" hangingPunct="1">
        <a:defRPr sz="1700" kern="1200">
          <a:solidFill>
            <a:schemeClr val="tx1"/>
          </a:solidFill>
          <a:latin typeface="+mn-lt"/>
          <a:ea typeface="+mn-ea"/>
          <a:cs typeface="+mn-cs"/>
        </a:defRPr>
      </a:lvl7pPr>
      <a:lvl8pPr marL="2841904" algn="l" defTabSz="811986" rtl="0" eaLnBrk="1" latinLnBrk="0" hangingPunct="1">
        <a:defRPr sz="1700" kern="1200">
          <a:solidFill>
            <a:schemeClr val="tx1"/>
          </a:solidFill>
          <a:latin typeface="+mn-lt"/>
          <a:ea typeface="+mn-ea"/>
          <a:cs typeface="+mn-cs"/>
        </a:defRPr>
      </a:lvl8pPr>
      <a:lvl9pPr marL="3247894" algn="l" defTabSz="81198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Line 14"/>
          <p:cNvSpPr>
            <a:spLocks noChangeShapeType="1"/>
          </p:cNvSpPr>
          <p:nvPr/>
        </p:nvSpPr>
        <p:spPr bwMode="auto">
          <a:xfrm>
            <a:off x="0" y="573088"/>
            <a:ext cx="9144000" cy="0"/>
          </a:xfrm>
          <a:prstGeom prst="line">
            <a:avLst/>
          </a:prstGeom>
          <a:noFill/>
          <a:ln w="57150" cmpd="thinThick">
            <a:solidFill>
              <a:srgbClr val="FF0000"/>
            </a:solidFill>
            <a:round/>
            <a:headEnd/>
            <a:tailEnd/>
          </a:ln>
        </p:spPr>
        <p:txBody>
          <a:bodyPr lIns="108269" tIns="54137" rIns="108269" bIns="54137"/>
          <a:lstStyle/>
          <a:p>
            <a:endParaRPr lang="ru-RU"/>
          </a:p>
        </p:txBody>
      </p:sp>
      <p:sp>
        <p:nvSpPr>
          <p:cNvPr id="1385476" name="Rectangle 4">
            <a:extLst>
              <a:ext uri="{FF2B5EF4-FFF2-40B4-BE49-F238E27FC236}">
                <a16:creationId xmlns:a16="http://schemas.microsoft.com/office/drawing/2014/main" xmlns="" id="{C7022DD9-9C40-4C75-9B77-AAE3D6468BD6}"/>
              </a:ext>
            </a:extLst>
          </p:cNvPr>
          <p:cNvSpPr>
            <a:spLocks noChangeArrowheads="1"/>
          </p:cNvSpPr>
          <p:nvPr/>
        </p:nvSpPr>
        <p:spPr bwMode="auto">
          <a:xfrm>
            <a:off x="8464550" y="77788"/>
            <a:ext cx="469900" cy="461962"/>
          </a:xfrm>
          <a:prstGeom prst="rect">
            <a:avLst/>
          </a:prstGeom>
          <a:solidFill>
            <a:schemeClr val="accent1">
              <a:alpha val="0"/>
            </a:schemeClr>
          </a:solidFill>
          <a:ln w="9525" algn="ctr">
            <a:noFill/>
            <a:miter lim="800000"/>
            <a:headEnd/>
            <a:tailEnd/>
          </a:ln>
          <a:effectLst/>
        </p:spPr>
        <p:txBody>
          <a:bodyPr wrap="none" lIns="0" tIns="0" rIns="0" bIns="0">
            <a:spAutoFit/>
          </a:bodyPr>
          <a:lstStyle/>
          <a:p>
            <a:pPr algn="ctr"/>
            <a:fld id="{BA2B2EFE-9438-40A5-88FD-875664847720}" type="slidenum">
              <a:rPr lang="ru-RU" altLang="ru-RU" sz="3000" b="1">
                <a:solidFill>
                  <a:srgbClr val="FFFF00"/>
                </a:solidFill>
                <a:effectLst>
                  <a:outerShdw blurRad="38100" dist="38100" dir="2700000" algn="tl">
                    <a:srgbClr val="000000"/>
                  </a:outerShdw>
                </a:effectLst>
              </a:rPr>
              <a:pPr algn="ctr"/>
              <a:t>‹#›</a:t>
            </a:fld>
            <a:endParaRPr lang="ru-RU" altLang="ru-RU" sz="3000" b="1">
              <a:solidFill>
                <a:srgbClr val="FFFF00"/>
              </a:solidFill>
              <a:effectLst>
                <a:outerShdw blurRad="38100" dist="38100" dir="2700000" algn="tl">
                  <a:srgbClr val="000000"/>
                </a:outerShdw>
              </a:effectLst>
            </a:endParaRPr>
          </a:p>
        </p:txBody>
      </p:sp>
      <p:pic>
        <p:nvPicPr>
          <p:cNvPr id="2052" name="Рисунок 2" descr="Безимени-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2388" y="0"/>
            <a:ext cx="552450" cy="519113"/>
          </a:xfrm>
          <a:prstGeom prst="rect">
            <a:avLst/>
          </a:prstGeom>
          <a:noFill/>
          <a:ln w="9525">
            <a:noFill/>
            <a:miter lim="800000"/>
            <a:headEnd/>
            <a:tailEnd/>
          </a:ln>
        </p:spPr>
      </p:pic>
      <p:sp>
        <p:nvSpPr>
          <p:cNvPr id="2053" name="Овал 1">
            <a:extLst>
              <a:ext uri="{FF2B5EF4-FFF2-40B4-BE49-F238E27FC236}">
                <a16:creationId xmlns:a16="http://schemas.microsoft.com/office/drawing/2014/main" xmlns="" id="{6D72243F-4D1C-4D91-8ADD-EC8FA3B43607}"/>
              </a:ext>
            </a:extLst>
          </p:cNvPr>
          <p:cNvSpPr>
            <a:spLocks noChangeArrowheads="1"/>
          </p:cNvSpPr>
          <p:nvPr/>
        </p:nvSpPr>
        <p:spPr bwMode="auto">
          <a:xfrm>
            <a:off x="8432800" y="152400"/>
            <a:ext cx="530225" cy="303213"/>
          </a:xfrm>
          <a:prstGeom prst="ellipse">
            <a:avLst/>
          </a:prstGeom>
          <a:noFill/>
          <a:ln w="50800" algn="ctr">
            <a:solidFill>
              <a:srgbClr val="00CC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ru-RU" sz="1400" b="1" i="1">
              <a:solidFill>
                <a:srgbClr val="000000"/>
              </a:solidFill>
              <a:latin typeface="Times New Roman" panose="02020603050405020304" pitchFamily="18" charset="0"/>
              <a:cs typeface="+mn-cs"/>
            </a:endParaRPr>
          </a:p>
        </p:txBody>
      </p:sp>
    </p:spTree>
  </p:cSld>
  <p:clrMap bg1="lt1" tx1="dk1" bg2="lt2" tx2="dk2" accent1="accent1" accent2="accent2" accent3="accent3" accent4="accent4" accent5="accent5" accent6="accent6" hlink="hlink" folHlink="folHlink"/>
  <p:sldLayoutIdLst>
    <p:sldLayoutId id="2147496458" r:id="rId1"/>
    <p:sldLayoutId id="2147496459" r:id="rId2"/>
  </p:sldLayoutIdLst>
  <p:transition/>
  <p:timing>
    <p:tnLst>
      <p:par>
        <p:cTn id="1" dur="indefinite" restart="never" nodeType="tmRoot"/>
      </p:par>
    </p:tnLst>
  </p:timing>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Times New Roman" pitchFamily="18" charset="0"/>
        </a:defRPr>
      </a:lvl2pPr>
      <a:lvl3pPr algn="ctr" rtl="0" eaLnBrk="0" fontAlgn="base" hangingPunct="0">
        <a:spcBef>
          <a:spcPct val="0"/>
        </a:spcBef>
        <a:spcAft>
          <a:spcPct val="0"/>
        </a:spcAft>
        <a:defRPr sz="3900">
          <a:solidFill>
            <a:schemeClr val="tx2"/>
          </a:solidFill>
          <a:latin typeface="Times New Roman" pitchFamily="18" charset="0"/>
        </a:defRPr>
      </a:lvl3pPr>
      <a:lvl4pPr algn="ctr" rtl="0" eaLnBrk="0" fontAlgn="base" hangingPunct="0">
        <a:spcBef>
          <a:spcPct val="0"/>
        </a:spcBef>
        <a:spcAft>
          <a:spcPct val="0"/>
        </a:spcAft>
        <a:defRPr sz="3900">
          <a:solidFill>
            <a:schemeClr val="tx2"/>
          </a:solidFill>
          <a:latin typeface="Times New Roman" pitchFamily="18" charset="0"/>
        </a:defRPr>
      </a:lvl4pPr>
      <a:lvl5pPr algn="ctr" rtl="0" eaLnBrk="0" fontAlgn="base" hangingPunct="0">
        <a:spcBef>
          <a:spcPct val="0"/>
        </a:spcBef>
        <a:spcAft>
          <a:spcPct val="0"/>
        </a:spcAft>
        <a:defRPr sz="3900">
          <a:solidFill>
            <a:schemeClr val="tx2"/>
          </a:solidFill>
          <a:latin typeface="Times New Roman" pitchFamily="18" charset="0"/>
        </a:defRPr>
      </a:lvl5pPr>
      <a:lvl6pPr marL="405997" algn="ctr" rtl="0" fontAlgn="base">
        <a:spcBef>
          <a:spcPct val="0"/>
        </a:spcBef>
        <a:spcAft>
          <a:spcPct val="0"/>
        </a:spcAft>
        <a:defRPr sz="3900">
          <a:solidFill>
            <a:schemeClr val="tx2"/>
          </a:solidFill>
          <a:latin typeface="Times New Roman" pitchFamily="18" charset="0"/>
        </a:defRPr>
      </a:lvl6pPr>
      <a:lvl7pPr marL="811986" algn="ctr" rtl="0" fontAlgn="base">
        <a:spcBef>
          <a:spcPct val="0"/>
        </a:spcBef>
        <a:spcAft>
          <a:spcPct val="0"/>
        </a:spcAft>
        <a:defRPr sz="3900">
          <a:solidFill>
            <a:schemeClr val="tx2"/>
          </a:solidFill>
          <a:latin typeface="Times New Roman" pitchFamily="18" charset="0"/>
        </a:defRPr>
      </a:lvl7pPr>
      <a:lvl8pPr marL="1217963" algn="ctr" rtl="0" fontAlgn="base">
        <a:spcBef>
          <a:spcPct val="0"/>
        </a:spcBef>
        <a:spcAft>
          <a:spcPct val="0"/>
        </a:spcAft>
        <a:defRPr sz="3900">
          <a:solidFill>
            <a:schemeClr val="tx2"/>
          </a:solidFill>
          <a:latin typeface="Times New Roman" pitchFamily="18" charset="0"/>
        </a:defRPr>
      </a:lvl8pPr>
      <a:lvl9pPr marL="1623946" algn="ctr" rtl="0" fontAlgn="base">
        <a:spcBef>
          <a:spcPct val="0"/>
        </a:spcBef>
        <a:spcAft>
          <a:spcPct val="0"/>
        </a:spcAft>
        <a:defRPr sz="3900">
          <a:solidFill>
            <a:schemeClr val="tx2"/>
          </a:solidFill>
          <a:latin typeface="Times New Roman" pitchFamily="18"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mn-ea"/>
          <a:cs typeface="+mn-cs"/>
        </a:defRPr>
      </a:lvl1pPr>
      <a:lvl2pPr marL="654050" indent="-247650" algn="l" rtl="0" eaLnBrk="0" fontAlgn="base" hangingPunct="0">
        <a:spcBef>
          <a:spcPct val="20000"/>
        </a:spcBef>
        <a:spcAft>
          <a:spcPct val="0"/>
        </a:spcAft>
        <a:buChar char="–"/>
        <a:defRPr sz="2500">
          <a:solidFill>
            <a:schemeClr val="tx1"/>
          </a:solidFill>
          <a:latin typeface="+mn-lt"/>
        </a:defRPr>
      </a:lvl2pPr>
      <a:lvl3pPr marL="1011238" indent="-196850" algn="l" rtl="0" eaLnBrk="0" fontAlgn="base" hangingPunct="0">
        <a:spcBef>
          <a:spcPct val="20000"/>
        </a:spcBef>
        <a:spcAft>
          <a:spcPct val="0"/>
        </a:spcAft>
        <a:buChar char="•"/>
        <a:defRPr>
          <a:solidFill>
            <a:schemeClr val="tx1"/>
          </a:solidFill>
          <a:latin typeface="+mn-lt"/>
        </a:defRPr>
      </a:lvl3pPr>
      <a:lvl4pPr marL="1414463" indent="-196850" algn="l" rtl="0" eaLnBrk="0" fontAlgn="base" hangingPunct="0">
        <a:spcBef>
          <a:spcPct val="20000"/>
        </a:spcBef>
        <a:spcAft>
          <a:spcPct val="0"/>
        </a:spcAft>
        <a:buChar char="–"/>
        <a:defRPr>
          <a:solidFill>
            <a:schemeClr val="tx1"/>
          </a:solidFill>
          <a:latin typeface="+mn-lt"/>
        </a:defRPr>
      </a:lvl4pPr>
      <a:lvl5pPr marL="1820863" indent="-196850" algn="l" rtl="0" eaLnBrk="0" fontAlgn="base" hangingPunct="0">
        <a:spcBef>
          <a:spcPct val="20000"/>
        </a:spcBef>
        <a:spcAft>
          <a:spcPct val="0"/>
        </a:spcAft>
        <a:buChar char="»"/>
        <a:defRPr>
          <a:solidFill>
            <a:schemeClr val="tx1"/>
          </a:solidFill>
          <a:latin typeface="+mn-lt"/>
        </a:defRPr>
      </a:lvl5pPr>
      <a:lvl6pPr marL="2232925" indent="-202997" algn="l" rtl="0" fontAlgn="base">
        <a:spcBef>
          <a:spcPct val="20000"/>
        </a:spcBef>
        <a:spcAft>
          <a:spcPct val="0"/>
        </a:spcAft>
        <a:buChar char="»"/>
        <a:defRPr sz="1800">
          <a:solidFill>
            <a:schemeClr val="tx1"/>
          </a:solidFill>
          <a:latin typeface="+mn-lt"/>
        </a:defRPr>
      </a:lvl6pPr>
      <a:lvl7pPr marL="2638914" indent="-202997" algn="l" rtl="0" fontAlgn="base">
        <a:spcBef>
          <a:spcPct val="20000"/>
        </a:spcBef>
        <a:spcAft>
          <a:spcPct val="0"/>
        </a:spcAft>
        <a:buChar char="»"/>
        <a:defRPr sz="1800">
          <a:solidFill>
            <a:schemeClr val="tx1"/>
          </a:solidFill>
          <a:latin typeface="+mn-lt"/>
        </a:defRPr>
      </a:lvl7pPr>
      <a:lvl8pPr marL="3044899" indent="-202997" algn="l" rtl="0" fontAlgn="base">
        <a:spcBef>
          <a:spcPct val="20000"/>
        </a:spcBef>
        <a:spcAft>
          <a:spcPct val="0"/>
        </a:spcAft>
        <a:buChar char="»"/>
        <a:defRPr sz="1800">
          <a:solidFill>
            <a:schemeClr val="tx1"/>
          </a:solidFill>
          <a:latin typeface="+mn-lt"/>
        </a:defRPr>
      </a:lvl8pPr>
      <a:lvl9pPr marL="3450882" indent="-202997" algn="l" rtl="0" fontAlgn="base">
        <a:spcBef>
          <a:spcPct val="20000"/>
        </a:spcBef>
        <a:spcAft>
          <a:spcPct val="0"/>
        </a:spcAft>
        <a:buChar char="»"/>
        <a:defRPr sz="1800">
          <a:solidFill>
            <a:schemeClr val="tx1"/>
          </a:solidFill>
          <a:latin typeface="+mn-lt"/>
        </a:defRPr>
      </a:lvl9pPr>
    </p:bodyStyle>
    <p:otherStyle>
      <a:defPPr>
        <a:defRPr lang="ru-RU"/>
      </a:defPPr>
      <a:lvl1pPr marL="0" algn="l" defTabSz="811986" rtl="0" eaLnBrk="1" latinLnBrk="0" hangingPunct="1">
        <a:defRPr sz="1700" kern="1200">
          <a:solidFill>
            <a:schemeClr val="tx1"/>
          </a:solidFill>
          <a:latin typeface="+mn-lt"/>
          <a:ea typeface="+mn-ea"/>
          <a:cs typeface="+mn-cs"/>
        </a:defRPr>
      </a:lvl1pPr>
      <a:lvl2pPr marL="405997" algn="l" defTabSz="811986" rtl="0" eaLnBrk="1" latinLnBrk="0" hangingPunct="1">
        <a:defRPr sz="1700" kern="1200">
          <a:solidFill>
            <a:schemeClr val="tx1"/>
          </a:solidFill>
          <a:latin typeface="+mn-lt"/>
          <a:ea typeface="+mn-ea"/>
          <a:cs typeface="+mn-cs"/>
        </a:defRPr>
      </a:lvl2pPr>
      <a:lvl3pPr marL="811986" algn="l" defTabSz="811986" rtl="0" eaLnBrk="1" latinLnBrk="0" hangingPunct="1">
        <a:defRPr sz="1700" kern="1200">
          <a:solidFill>
            <a:schemeClr val="tx1"/>
          </a:solidFill>
          <a:latin typeface="+mn-lt"/>
          <a:ea typeface="+mn-ea"/>
          <a:cs typeface="+mn-cs"/>
        </a:defRPr>
      </a:lvl3pPr>
      <a:lvl4pPr marL="1217963" algn="l" defTabSz="811986" rtl="0" eaLnBrk="1" latinLnBrk="0" hangingPunct="1">
        <a:defRPr sz="1700" kern="1200">
          <a:solidFill>
            <a:schemeClr val="tx1"/>
          </a:solidFill>
          <a:latin typeface="+mn-lt"/>
          <a:ea typeface="+mn-ea"/>
          <a:cs typeface="+mn-cs"/>
        </a:defRPr>
      </a:lvl4pPr>
      <a:lvl5pPr marL="1623946" algn="l" defTabSz="811986" rtl="0" eaLnBrk="1" latinLnBrk="0" hangingPunct="1">
        <a:defRPr sz="1700" kern="1200">
          <a:solidFill>
            <a:schemeClr val="tx1"/>
          </a:solidFill>
          <a:latin typeface="+mn-lt"/>
          <a:ea typeface="+mn-ea"/>
          <a:cs typeface="+mn-cs"/>
        </a:defRPr>
      </a:lvl5pPr>
      <a:lvl6pPr marL="2029933" algn="l" defTabSz="811986" rtl="0" eaLnBrk="1" latinLnBrk="0" hangingPunct="1">
        <a:defRPr sz="1700" kern="1200">
          <a:solidFill>
            <a:schemeClr val="tx1"/>
          </a:solidFill>
          <a:latin typeface="+mn-lt"/>
          <a:ea typeface="+mn-ea"/>
          <a:cs typeface="+mn-cs"/>
        </a:defRPr>
      </a:lvl6pPr>
      <a:lvl7pPr marL="2435921" algn="l" defTabSz="811986" rtl="0" eaLnBrk="1" latinLnBrk="0" hangingPunct="1">
        <a:defRPr sz="1700" kern="1200">
          <a:solidFill>
            <a:schemeClr val="tx1"/>
          </a:solidFill>
          <a:latin typeface="+mn-lt"/>
          <a:ea typeface="+mn-ea"/>
          <a:cs typeface="+mn-cs"/>
        </a:defRPr>
      </a:lvl7pPr>
      <a:lvl8pPr marL="2841904" algn="l" defTabSz="811986" rtl="0" eaLnBrk="1" latinLnBrk="0" hangingPunct="1">
        <a:defRPr sz="1700" kern="1200">
          <a:solidFill>
            <a:schemeClr val="tx1"/>
          </a:solidFill>
          <a:latin typeface="+mn-lt"/>
          <a:ea typeface="+mn-ea"/>
          <a:cs typeface="+mn-cs"/>
        </a:defRPr>
      </a:lvl8pPr>
      <a:lvl9pPr marL="3247894" algn="l" defTabSz="81198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5.png"/><Relationship Id="rId7" Type="http://schemas.openxmlformats.org/officeDocument/2006/relationships/image" Target="../media/image33.jp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5.png"/><Relationship Id="rId7" Type="http://schemas.openxmlformats.org/officeDocument/2006/relationships/image" Target="../media/image39.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5.png"/><Relationship Id="rId7"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5.png"/><Relationship Id="rId7"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0" y="-380577"/>
            <a:ext cx="9144000" cy="208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80000"/>
              </a:lnSpc>
              <a:defRPr/>
            </a:pPr>
            <a:r>
              <a:rPr lang="ru-RU" sz="26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Военная академия </a:t>
            </a:r>
          </a:p>
          <a:p>
            <a:pPr algn="ctr">
              <a:lnSpc>
                <a:spcPct val="80000"/>
              </a:lnSpc>
              <a:defRPr/>
            </a:pPr>
            <a: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воздушно-космической обороны </a:t>
            </a:r>
            <a:b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br>
            <a: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имени Маршала </a:t>
            </a:r>
            <a:r>
              <a:rPr lang="ru-RU" sz="26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Советского </a:t>
            </a:r>
            <a: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Союза </a:t>
            </a:r>
            <a:r>
              <a:rPr lang="ru-RU" sz="2600" b="1" dirty="0" err="1"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Г.К.Жукова</a:t>
            </a:r>
            <a:r>
              <a:rPr lang="ru-RU" sz="26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 </a:t>
            </a:r>
            <a:endPar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p:txBody>
      </p:sp>
      <p:pic>
        <p:nvPicPr>
          <p:cNvPr id="4" name="Рисунок 8" descr="Без имени-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4" y="108610"/>
            <a:ext cx="1044179" cy="118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8" descr="Большая эмблема.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4" y="76200"/>
            <a:ext cx="1152699" cy="121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0" y="1386973"/>
            <a:ext cx="9144000" cy="226489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80000"/>
              </a:lnSpc>
              <a:defRPr/>
            </a:pPr>
            <a:r>
              <a:rPr lang="ru-RU" sz="32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ВЫБЕРИ ПРАВИЛЬНЫЙ ПУТЬ!</a:t>
            </a:r>
            <a:endParaRPr lang="ru-RU" sz="32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a:p>
            <a:pPr algn="ctr">
              <a:lnSpc>
                <a:spcPct val="80000"/>
              </a:lnSpc>
              <a:defRPr/>
            </a:pPr>
            <a:endParaRPr lang="ru-RU" sz="8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a:p>
            <a:pPr algn="ctr">
              <a:lnSpc>
                <a:spcPct val="80000"/>
              </a:lnSpc>
              <a:defRPr/>
            </a:pPr>
            <a:r>
              <a:rPr lang="ru-RU" sz="20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14 СПЕЦИАЛЬНОСТЕЙ ДЛЯ БУДУЩИХ ОФИЦЕРОВ</a:t>
            </a:r>
          </a:p>
          <a:p>
            <a:pPr algn="ctr">
              <a:lnSpc>
                <a:spcPct val="80000"/>
              </a:lnSpc>
              <a:defRPr/>
            </a:pPr>
            <a:r>
              <a:rPr lang="ru-RU" sz="20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(из них по 5 военным специальностям осуществляется подготовка девушек)</a:t>
            </a:r>
            <a:endParaRPr lang="ru-RU" sz="20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p:txBody>
      </p:sp>
      <p:sp>
        <p:nvSpPr>
          <p:cNvPr id="8" name="Прямоугольник 7"/>
          <p:cNvSpPr/>
          <p:nvPr/>
        </p:nvSpPr>
        <p:spPr>
          <a:xfrm>
            <a:off x="41794" y="3747070"/>
            <a:ext cx="3738117" cy="208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80000"/>
              </a:lnSpc>
              <a:defRPr/>
            </a:pPr>
            <a:r>
              <a:rPr lang="ru-RU"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Адрес</a:t>
            </a:r>
            <a:r>
              <a:rPr lang="en-US"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 </a:t>
            </a:r>
            <a:r>
              <a:rPr lang="ru-RU"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170100, г. Тверь, ул. Жигарева, д. 50</a:t>
            </a:r>
          </a:p>
          <a:p>
            <a:pPr>
              <a:lnSpc>
                <a:spcPct val="80000"/>
              </a:lnSpc>
              <a:defRPr/>
            </a:pPr>
            <a:r>
              <a:rPr lang="ru-RU"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тел. (4822) 32-08-04 </a:t>
            </a:r>
            <a:endParaRPr lang="ru-RU" sz="16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p:txBody>
      </p:sp>
      <p:sp>
        <p:nvSpPr>
          <p:cNvPr id="9" name="Прямоугольник 8"/>
          <p:cNvSpPr/>
          <p:nvPr/>
        </p:nvSpPr>
        <p:spPr>
          <a:xfrm>
            <a:off x="5580112" y="3747070"/>
            <a:ext cx="3558530" cy="208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80000"/>
              </a:lnSpc>
              <a:defRPr/>
            </a:pPr>
            <a:r>
              <a:rPr lang="ru-RU" sz="16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Сайт: www.vavkotver.ru, www.vavko.mil.ru</a:t>
            </a:r>
          </a:p>
          <a:p>
            <a:pPr>
              <a:lnSpc>
                <a:spcPct val="80000"/>
              </a:lnSpc>
              <a:defRPr/>
            </a:pPr>
            <a:r>
              <a:rPr lang="ru-RU" sz="16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Адрес электронной почты: vavko@mil.ru</a:t>
            </a:r>
          </a:p>
        </p:txBody>
      </p:sp>
      <p:pic>
        <p:nvPicPr>
          <p:cNvPr id="10" name="Picture 2" descr="tverskaja_gubernia_coa_18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4820" y="4406638"/>
            <a:ext cx="535452"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896124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467544" y="-4763"/>
            <a:ext cx="8358743" cy="38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5. </a:t>
            </a:r>
            <a:r>
              <a:rPr lang="ru-RU" altLang="ru-RU" sz="1400" b="1" dirty="0">
                <a:latin typeface="Arial Narrow" pitchFamily="34" charset="0"/>
              </a:rPr>
              <a:t>ФАКУЛЬТЕТ АВТОМАТИЗИРОВАННЫХ СИСТЕМ УПРАВЛЕНИЯ</a:t>
            </a:r>
          </a:p>
          <a:p>
            <a:pPr algn="just"/>
            <a:endParaRPr lang="ru-RU" altLang="ru-RU" sz="1400" b="1" dirty="0" smtClean="0">
              <a:latin typeface="Arial Narrow" pitchFamily="34" charset="0"/>
            </a:endParaRPr>
          </a:p>
          <a:p>
            <a:pPr indent="357188" algn="just" defTabSz="958214">
              <a:defRPr/>
            </a:pPr>
            <a:r>
              <a:rPr lang="ru-RU" sz="1400" dirty="0" smtClean="0">
                <a:latin typeface="Arial Narrow" panose="020B0606020202030204" pitchFamily="34" charset="0"/>
              </a:rPr>
              <a:t>На факультете автоматизированных систем управления проходят обучение по специальности «Применение </a:t>
            </a:r>
            <a:br>
              <a:rPr lang="ru-RU" sz="1400" dirty="0" smtClean="0">
                <a:latin typeface="Arial Narrow" panose="020B0606020202030204" pitchFamily="34" charset="0"/>
              </a:rPr>
            </a:br>
            <a:r>
              <a:rPr lang="ru-RU" sz="1400" dirty="0" smtClean="0">
                <a:latin typeface="Arial Narrow" panose="020B0606020202030204" pitchFamily="34" charset="0"/>
              </a:rPr>
              <a:t>и эксплуатация автоматизированных систем специального назначения». По выпуску присваивается квалификация «Инженер».</a:t>
            </a:r>
          </a:p>
          <a:p>
            <a:pPr indent="357188" algn="just" defTabSz="958214">
              <a:defRPr/>
            </a:pPr>
            <a:r>
              <a:rPr lang="ru-RU" sz="1400" dirty="0" smtClean="0">
                <a:latin typeface="Arial Narrow" panose="020B0606020202030204" pitchFamily="34" charset="0"/>
              </a:rPr>
              <a:t>На схеме 5 представлено 6 военных специальностей, в рамках которых осуществляется подготовка будущих офицеров для эксплуатации автоматизированных командных пунктов дивизий и армий Воздушно-космических сил. </a:t>
            </a:r>
            <a:br>
              <a:rPr lang="ru-RU" sz="1400" dirty="0" smtClean="0">
                <a:latin typeface="Arial Narrow" panose="020B0606020202030204" pitchFamily="34" charset="0"/>
              </a:rPr>
            </a:br>
            <a:r>
              <a:rPr lang="ru-RU" sz="1400" dirty="0" smtClean="0">
                <a:latin typeface="Arial Narrow" panose="020B0606020202030204" pitchFamily="34" charset="0"/>
              </a:rPr>
              <a:t>По первым 5 </a:t>
            </a:r>
            <a:r>
              <a:rPr lang="ru-RU" sz="1400" smtClean="0">
                <a:latin typeface="Arial Narrow" panose="020B0606020202030204" pitchFamily="34" charset="0"/>
              </a:rPr>
              <a:t>специальностям академия </a:t>
            </a:r>
            <a:r>
              <a:rPr lang="ru-RU" sz="1400" dirty="0">
                <a:latin typeface="Arial Narrow" panose="020B0606020202030204" pitchFamily="34" charset="0"/>
              </a:rPr>
              <a:t>принимает как юношей, так и </a:t>
            </a:r>
            <a:r>
              <a:rPr lang="ru-RU" sz="1400" dirty="0" smtClean="0">
                <a:latin typeface="Arial Narrow" panose="020B0606020202030204" pitchFamily="34" charset="0"/>
              </a:rPr>
              <a:t>девушек</a:t>
            </a:r>
            <a:r>
              <a:rPr lang="ru-RU" sz="1400" smtClean="0">
                <a:latin typeface="Arial Narrow" panose="020B0606020202030204" pitchFamily="34" charset="0"/>
              </a:rPr>
              <a:t>. </a:t>
            </a:r>
          </a:p>
          <a:p>
            <a:pPr indent="357188" algn="just" defTabSz="958214">
              <a:defRPr/>
            </a:pPr>
            <a:r>
              <a:rPr lang="ru-RU" sz="1400" smtClean="0">
                <a:latin typeface="Arial Narrow" panose="020B0606020202030204" pitchFamily="34" charset="0"/>
              </a:rPr>
              <a:t>Для </a:t>
            </a:r>
            <a:r>
              <a:rPr lang="ru-RU" sz="1400" dirty="0" smtClean="0">
                <a:latin typeface="Arial Narrow" panose="020B0606020202030204" pitchFamily="34" charset="0"/>
              </a:rPr>
              <a:t>общего понимания в гражданской сфере это специалисты в сфере </a:t>
            </a:r>
            <a:r>
              <a:rPr lang="en-US" sz="1400" dirty="0" smtClean="0">
                <a:latin typeface="Arial Narrow" panose="020B0606020202030204" pitchFamily="34" charset="0"/>
              </a:rPr>
              <a:t>IT</a:t>
            </a:r>
            <a:r>
              <a:rPr lang="ru-RU" sz="1400" dirty="0" smtClean="0">
                <a:latin typeface="Arial Narrow" panose="020B0606020202030204" pitchFamily="34" charset="0"/>
              </a:rPr>
              <a:t>-технологий и системные администраторы определенного уровня. </a:t>
            </a:r>
          </a:p>
          <a:p>
            <a:pPr indent="357188" algn="just" defTabSz="958214">
              <a:defRPr/>
            </a:pPr>
            <a:endParaRPr lang="ru-RU" sz="1400" dirty="0">
              <a:latin typeface="Arial Narrow" panose="020B0606020202030204" pitchFamily="34" charset="0"/>
            </a:endParaRPr>
          </a:p>
          <a:p>
            <a:pPr indent="357188" algn="just" defTabSz="958214">
              <a:defRPr/>
            </a:pPr>
            <a:endParaRPr lang="ru-RU" sz="1400" dirty="0" smtClean="0">
              <a:latin typeface="Arial Narrow" panose="020B0606020202030204" pitchFamily="34" charset="0"/>
            </a:endParaRPr>
          </a:p>
          <a:p>
            <a:pPr indent="357188" algn="just" defTabSz="958214">
              <a:defRPr/>
            </a:pPr>
            <a:endParaRPr lang="ru-RU" sz="1400" dirty="0">
              <a:latin typeface="Arial Narrow" panose="020B0606020202030204" pitchFamily="34" charset="0"/>
            </a:endParaRPr>
          </a:p>
          <a:p>
            <a:pPr indent="357188" algn="just" defTabSz="958214">
              <a:defRPr/>
            </a:pPr>
            <a:r>
              <a:rPr lang="ru-RU" sz="1400" dirty="0" smtClean="0">
                <a:latin typeface="Arial Narrow" panose="020B0606020202030204" pitchFamily="34" charset="0"/>
              </a:rPr>
              <a:t> </a:t>
            </a: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5</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43245349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75" descr="C:\Users\Разведка\Desktop\Рисунок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6</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62"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a:solidFill>
                  <a:srgbClr val="003366"/>
                </a:solidFill>
                <a:latin typeface="Arial Narrow" pitchFamily="34" charset="0"/>
              </a:rPr>
              <a:t>ФАКУЛЬТЕТ РАДИОЭЛЕКТРОННЫХ СРЕДСТВ И СИСТЕМ</a:t>
            </a:r>
          </a:p>
        </p:txBody>
      </p:sp>
      <p:pic>
        <p:nvPicPr>
          <p:cNvPr id="63" name="Рисунок 8" descr="Без имени-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2"/>
          <p:cNvSpPr txBox="1">
            <a:spLocks noChangeArrowheads="1"/>
          </p:cNvSpPr>
          <p:nvPr/>
        </p:nvSpPr>
        <p:spPr bwMode="auto">
          <a:xfrm>
            <a:off x="35030" y="674205"/>
            <a:ext cx="9088568" cy="635928"/>
          </a:xfrm>
          <a:prstGeom prst="rect">
            <a:avLst/>
          </a:prstGeom>
          <a:solidFill>
            <a:srgbClr val="FFE7B1"/>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b="1" dirty="0" smtClean="0">
                <a:latin typeface="Arial Narrow" panose="020B0606020202030204" pitchFamily="34" charset="0"/>
              </a:rPr>
              <a:t>Специальность</a:t>
            </a:r>
            <a:r>
              <a:rPr lang="ru-RU" sz="1400" dirty="0">
                <a:latin typeface="Arial Narrow" panose="020B0606020202030204" pitchFamily="34" charset="0"/>
              </a:rPr>
              <a:t> «Специальные радиотехнические системы» </a:t>
            </a:r>
            <a:r>
              <a:rPr lang="ru-RU" sz="1400" dirty="0" smtClean="0">
                <a:latin typeface="Arial Narrow" panose="020B0606020202030204" pitchFamily="34" charset="0"/>
              </a:rPr>
              <a:t>– </a:t>
            </a:r>
            <a:br>
              <a:rPr lang="ru-RU" sz="1400" dirty="0" smtClean="0">
                <a:latin typeface="Arial Narrow" panose="020B0606020202030204" pitchFamily="34" charset="0"/>
              </a:rPr>
            </a:br>
            <a:r>
              <a:rPr lang="ru-RU" sz="1400" dirty="0" smtClean="0">
                <a:latin typeface="Arial Narrow" panose="020B0606020202030204" pitchFamily="34" charset="0"/>
              </a:rPr>
              <a:t>присваиваемая </a:t>
            </a:r>
            <a:r>
              <a:rPr lang="ru-RU" sz="1400" b="1" dirty="0" smtClean="0">
                <a:latin typeface="Arial Narrow" panose="020B0606020202030204" pitchFamily="34" charset="0"/>
              </a:rPr>
              <a:t>квалификация</a:t>
            </a:r>
            <a:r>
              <a:rPr lang="ru-RU" sz="1400" dirty="0" smtClean="0">
                <a:latin typeface="Arial Narrow" panose="020B0606020202030204" pitchFamily="34" charset="0"/>
              </a:rPr>
              <a:t> «</a:t>
            </a:r>
            <a:r>
              <a:rPr lang="ru-RU" sz="1400" b="1" dirty="0">
                <a:latin typeface="Arial Narrow" panose="020B0606020202030204" pitchFamily="34" charset="0"/>
              </a:rPr>
              <a:t>Инженер специальных радиотехнических систем</a:t>
            </a:r>
            <a:r>
              <a:rPr lang="ru-RU" sz="1400" dirty="0" smtClean="0">
                <a:latin typeface="Arial Narrow" panose="020B0606020202030204" pitchFamily="34" charset="0"/>
              </a:rPr>
              <a:t>»</a:t>
            </a:r>
            <a:endParaRPr lang="ru-RU" sz="1400" dirty="0">
              <a:latin typeface="Arial Narrow" panose="020B0606020202030204" pitchFamily="34" charset="0"/>
            </a:endParaRPr>
          </a:p>
        </p:txBody>
      </p:sp>
      <p:sp>
        <p:nvSpPr>
          <p:cNvPr id="13" name="Text Box 62"/>
          <p:cNvSpPr txBox="1">
            <a:spLocks noChangeArrowheads="1"/>
          </p:cNvSpPr>
          <p:nvPr/>
        </p:nvSpPr>
        <p:spPr bwMode="auto">
          <a:xfrm>
            <a:off x="25428" y="1368430"/>
            <a:ext cx="9079133"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радиотехнических средств обнаружения</a:t>
            </a:r>
          </a:p>
        </p:txBody>
      </p:sp>
      <p:sp>
        <p:nvSpPr>
          <p:cNvPr id="15" name="Text Box 62"/>
          <p:cNvSpPr txBox="1">
            <a:spLocks noChangeArrowheads="1"/>
          </p:cNvSpPr>
          <p:nvPr/>
        </p:nvSpPr>
        <p:spPr bwMode="auto">
          <a:xfrm>
            <a:off x="18064" y="1842500"/>
            <a:ext cx="9085886"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Техническое обеспечение разработки, испытаний и применения радиоэлектронных средств</a:t>
            </a:r>
          </a:p>
        </p:txBody>
      </p:sp>
      <p:sp>
        <p:nvSpPr>
          <p:cNvPr id="16" name="Text Box 62"/>
          <p:cNvSpPr txBox="1">
            <a:spLocks noChangeArrowheads="1"/>
          </p:cNvSpPr>
          <p:nvPr/>
        </p:nvSpPr>
        <p:spPr bwMode="auto">
          <a:xfrm>
            <a:off x="26036" y="2790640"/>
            <a:ext cx="9069607"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энергетического оборудования</a:t>
            </a:r>
          </a:p>
        </p:txBody>
      </p:sp>
      <p:sp>
        <p:nvSpPr>
          <p:cNvPr id="17" name="Text Box 62"/>
          <p:cNvSpPr txBox="1">
            <a:spLocks noChangeArrowheads="1"/>
          </p:cNvSpPr>
          <p:nvPr/>
        </p:nvSpPr>
        <p:spPr bwMode="auto">
          <a:xfrm>
            <a:off x="31340" y="3264710"/>
            <a:ext cx="9064303"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пунктов управления специальных систем</a:t>
            </a:r>
          </a:p>
        </p:txBody>
      </p:sp>
      <p:sp>
        <p:nvSpPr>
          <p:cNvPr id="19" name="Text Box 62"/>
          <p:cNvSpPr txBox="1">
            <a:spLocks noChangeArrowheads="1"/>
          </p:cNvSpPr>
          <p:nvPr/>
        </p:nvSpPr>
        <p:spPr bwMode="auto">
          <a:xfrm>
            <a:off x="35030" y="3738780"/>
            <a:ext cx="9061556"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специального технического оборудования</a:t>
            </a:r>
          </a:p>
        </p:txBody>
      </p:sp>
      <p:sp>
        <p:nvSpPr>
          <p:cNvPr id="20" name="Text Box 62"/>
          <p:cNvSpPr txBox="1">
            <a:spLocks noChangeArrowheads="1"/>
          </p:cNvSpPr>
          <p:nvPr/>
        </p:nvSpPr>
        <p:spPr bwMode="auto">
          <a:xfrm>
            <a:off x="25934" y="2316570"/>
            <a:ext cx="9069709"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Техническое обеспечение разработки, испытаний и применения средств специального назначения </a:t>
            </a:r>
          </a:p>
        </p:txBody>
      </p:sp>
      <p:sp>
        <p:nvSpPr>
          <p:cNvPr id="14" name="Text Box 62"/>
          <p:cNvSpPr txBox="1">
            <a:spLocks noChangeArrowheads="1"/>
          </p:cNvSpPr>
          <p:nvPr/>
        </p:nvSpPr>
        <p:spPr bwMode="auto">
          <a:xfrm>
            <a:off x="35030" y="4212850"/>
            <a:ext cx="9064303"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многофункциональных радиолокационных средств</a:t>
            </a:r>
          </a:p>
        </p:txBody>
      </p:sp>
      <p:sp>
        <p:nvSpPr>
          <p:cNvPr id="18" name="Text Box 62"/>
          <p:cNvSpPr txBox="1">
            <a:spLocks noChangeArrowheads="1"/>
          </p:cNvSpPr>
          <p:nvPr/>
        </p:nvSpPr>
        <p:spPr bwMode="auto">
          <a:xfrm>
            <a:off x="35030" y="4686922"/>
            <a:ext cx="9069426" cy="396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средств борьбы с беспилотными аппаратами</a:t>
            </a:r>
          </a:p>
        </p:txBody>
      </p:sp>
    </p:spTree>
    <p:extLst>
      <p:ext uri="{BB962C8B-B14F-4D97-AF65-F5344CB8AC3E}">
        <p14:creationId xmlns:p14="http://schemas.microsoft.com/office/powerpoint/2010/main" val="105526654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467544" y="-4763"/>
            <a:ext cx="8358743" cy="359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6. </a:t>
            </a:r>
            <a:r>
              <a:rPr lang="ru-RU" altLang="ru-RU" sz="1400" b="1" dirty="0">
                <a:latin typeface="Arial Narrow" pitchFamily="34" charset="0"/>
              </a:rPr>
              <a:t>ФАКУЛЬТЕТ РАДИОЭЛЕКТРОННЫХ СРЕДСТВ И СИСТЕМ</a:t>
            </a:r>
          </a:p>
          <a:p>
            <a:pPr algn="just"/>
            <a:endParaRPr lang="ru-RU" altLang="ru-RU" sz="1400" b="1" dirty="0" smtClean="0">
              <a:latin typeface="Arial Narrow" pitchFamily="34" charset="0"/>
            </a:endParaRPr>
          </a:p>
          <a:p>
            <a:pPr indent="357188" algn="just" defTabSz="958214">
              <a:defRPr/>
            </a:pPr>
            <a:r>
              <a:rPr lang="ru-RU" sz="1400" dirty="0">
                <a:latin typeface="Arial Narrow" panose="020B0606020202030204" pitchFamily="34" charset="0"/>
              </a:rPr>
              <a:t>На факультете </a:t>
            </a:r>
            <a:r>
              <a:rPr lang="ru-RU" sz="1400" dirty="0" smtClean="0">
                <a:latin typeface="Arial Narrow" panose="020B0606020202030204" pitchFamily="34" charset="0"/>
              </a:rPr>
              <a:t>радиоэлектронных средств и систем проходят обучение по </a:t>
            </a:r>
            <a:r>
              <a:rPr lang="ru-RU" sz="1400" dirty="0">
                <a:latin typeface="Arial Narrow" panose="020B0606020202030204" pitchFamily="34" charset="0"/>
              </a:rPr>
              <a:t>специальности «Специальные радиотехнические системы». </a:t>
            </a:r>
            <a:r>
              <a:rPr lang="ru-RU" sz="1400" dirty="0" smtClean="0">
                <a:latin typeface="Arial Narrow" panose="020B0606020202030204" pitchFamily="34" charset="0"/>
              </a:rPr>
              <a:t>По выпуску присваивается </a:t>
            </a:r>
            <a:r>
              <a:rPr lang="ru-RU" sz="1400" dirty="0">
                <a:latin typeface="Arial Narrow" panose="020B0606020202030204" pitchFamily="34" charset="0"/>
              </a:rPr>
              <a:t>квалификация «Инженер специальных радиотехнических систем».</a:t>
            </a:r>
            <a:endParaRPr lang="ru-RU" sz="1400" dirty="0" smtClean="0">
              <a:latin typeface="Arial Narrow" panose="020B0606020202030204" pitchFamily="34" charset="0"/>
            </a:endParaRPr>
          </a:p>
          <a:p>
            <a:pPr indent="357188" algn="just" defTabSz="958214">
              <a:defRPr/>
            </a:pPr>
            <a:r>
              <a:rPr lang="ru-RU" sz="1400" dirty="0" smtClean="0">
                <a:latin typeface="Arial Narrow" panose="020B0606020202030204" pitchFamily="34" charset="0"/>
              </a:rPr>
              <a:t>На схеме 6 представлено 8 военных специальностей, в рамках которых осуществляется подготовка будущих офицеров, которые будут непосредственно заниматься разработкой, испытанием, приемкой и</a:t>
            </a:r>
            <a:r>
              <a:rPr lang="ru-RU" sz="1400" dirty="0">
                <a:latin typeface="Arial Narrow" panose="020B0606020202030204" pitchFamily="34" charset="0"/>
              </a:rPr>
              <a:t> </a:t>
            </a:r>
            <a:r>
              <a:rPr lang="ru-RU" sz="1400" dirty="0" smtClean="0">
                <a:latin typeface="Arial Narrow" panose="020B0606020202030204" pitchFamily="34" charset="0"/>
              </a:rPr>
              <a:t>эксплуатацией новейших систем вооружения Воздушно-космических сил.</a:t>
            </a:r>
          </a:p>
          <a:p>
            <a:pPr indent="357188" algn="just" defTabSz="958214">
              <a:defRPr/>
            </a:pPr>
            <a:endParaRPr lang="ru-RU" sz="1400" dirty="0" smtClean="0">
              <a:latin typeface="Arial Narrow" panose="020B0606020202030204" pitchFamily="34" charset="0"/>
            </a:endParaRPr>
          </a:p>
          <a:p>
            <a:pPr indent="357188" algn="just" defTabSz="958214">
              <a:defRPr/>
            </a:pPr>
            <a:r>
              <a:rPr lang="ru-RU" sz="1400" dirty="0" smtClean="0">
                <a:latin typeface="Arial Narrow" panose="020B0606020202030204" pitchFamily="34" charset="0"/>
              </a:rPr>
              <a:t>Также на обоих факультетах есть возможность развивать свои навыки владения иностранными языками </a:t>
            </a:r>
            <a:br>
              <a:rPr lang="ru-RU" sz="1400" dirty="0" smtClean="0">
                <a:latin typeface="Arial Narrow" panose="020B0606020202030204" pitchFamily="34" charset="0"/>
              </a:rPr>
            </a:br>
            <a:r>
              <a:rPr lang="ru-RU" sz="1400" dirty="0" smtClean="0">
                <a:latin typeface="Arial Narrow" panose="020B0606020202030204" pitchFamily="34" charset="0"/>
              </a:rPr>
              <a:t>и получить диплом переводчика в сфере профессиональной коммуникации. </a:t>
            </a:r>
          </a:p>
          <a:p>
            <a:pPr indent="357188" algn="just" defTabSz="958214">
              <a:defRPr/>
            </a:pPr>
            <a:endParaRPr lang="ru-RU" sz="1400" dirty="0">
              <a:latin typeface="Arial Narrow" panose="020B0606020202030204" pitchFamily="34" charset="0"/>
            </a:endParaRPr>
          </a:p>
          <a:p>
            <a:pPr indent="357188" algn="just" defTabSz="958214">
              <a:defRPr/>
            </a:pPr>
            <a:r>
              <a:rPr lang="ru-RU" sz="1400" dirty="0" smtClean="0">
                <a:latin typeface="Arial Narrow" panose="020B0606020202030204" pitchFamily="34" charset="0"/>
              </a:rPr>
              <a:t> </a:t>
            </a: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6</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97299208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75" descr="C:\Users\Разведка\Desktop\Рисунок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7</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62"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smtClean="0">
                <a:solidFill>
                  <a:srgbClr val="003366"/>
                </a:solidFill>
                <a:latin typeface="Arial Narrow" pitchFamily="34" charset="0"/>
              </a:rPr>
              <a:t>ТРЕТИЙ </a:t>
            </a:r>
            <a:r>
              <a:rPr lang="ru-RU" altLang="ru-RU" sz="1600" b="1" dirty="0">
                <a:solidFill>
                  <a:srgbClr val="003366"/>
                </a:solidFill>
                <a:latin typeface="Arial Narrow" pitchFamily="34" charset="0"/>
              </a:rPr>
              <a:t>АРГУМЕНТ </a:t>
            </a:r>
            <a:endParaRPr lang="ru-RU" altLang="ru-RU" sz="1600" b="1" dirty="0" smtClean="0">
              <a:solidFill>
                <a:srgbClr val="003366"/>
              </a:solidFill>
              <a:latin typeface="Arial Narrow" pitchFamily="34" charset="0"/>
            </a:endParaRPr>
          </a:p>
          <a:p>
            <a:pPr algn="ctr" defTabSz="908050" eaLnBrk="1" hangingPunct="1"/>
            <a:r>
              <a:rPr lang="ru-RU" altLang="ru-RU" sz="1600" b="1" dirty="0" smtClean="0">
                <a:solidFill>
                  <a:srgbClr val="003366"/>
                </a:solidFill>
                <a:latin typeface="Arial Narrow" pitchFamily="34" charset="0"/>
              </a:rPr>
              <a:t>«НАУЧНЫЙ И ПЕДАГОГИЧЕСКИЙ ПОТЕНЦИАЛ»</a:t>
            </a:r>
            <a:endParaRPr lang="ru-RU" altLang="ru-RU" sz="1600" b="1" dirty="0">
              <a:solidFill>
                <a:srgbClr val="003366"/>
              </a:solidFill>
              <a:latin typeface="Arial Narrow" pitchFamily="34" charset="0"/>
            </a:endParaRPr>
          </a:p>
        </p:txBody>
      </p:sp>
      <p:pic>
        <p:nvPicPr>
          <p:cNvPr id="63" name="Рисунок 8" descr="Без имени-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p:cNvPicPr>
            <a:picLocks noChangeAspect="1"/>
          </p:cNvPicPr>
          <p:nvPr/>
        </p:nvPicPr>
        <p:blipFill>
          <a:blip r:embed="rId4">
            <a:lum contrast="20000"/>
          </a:blip>
          <a:stretch>
            <a:fillRect/>
          </a:stretch>
        </p:blipFill>
        <p:spPr>
          <a:xfrm>
            <a:off x="114008" y="705277"/>
            <a:ext cx="3080879" cy="4269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 Box 62"/>
          <p:cNvSpPr txBox="1">
            <a:spLocks noChangeArrowheads="1"/>
          </p:cNvSpPr>
          <p:nvPr/>
        </p:nvSpPr>
        <p:spPr bwMode="auto">
          <a:xfrm>
            <a:off x="3306336" y="675644"/>
            <a:ext cx="5784741" cy="540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600" dirty="0">
                <a:latin typeface="Arial Narrow" panose="020B0606020202030204" pitchFamily="34" charset="0"/>
              </a:rPr>
              <a:t>Заслуженных деятелей Российской Федерации </a:t>
            </a:r>
            <a:r>
              <a:rPr lang="ru-RU" sz="1600">
                <a:latin typeface="Arial Narrow" panose="020B0606020202030204" pitchFamily="34" charset="0"/>
              </a:rPr>
              <a:t>– </a:t>
            </a:r>
            <a:r>
              <a:rPr lang="ru-RU" sz="1600" smtClean="0">
                <a:latin typeface="Arial Narrow" panose="020B0606020202030204" pitchFamily="34" charset="0"/>
              </a:rPr>
              <a:t>более 15</a:t>
            </a:r>
            <a:endParaRPr lang="ru-RU" sz="1600" dirty="0">
              <a:latin typeface="Arial Narrow" panose="020B0606020202030204" pitchFamily="34" charset="0"/>
            </a:endParaRPr>
          </a:p>
        </p:txBody>
      </p:sp>
      <p:sp>
        <p:nvSpPr>
          <p:cNvPr id="25" name="Text Box 62"/>
          <p:cNvSpPr txBox="1">
            <a:spLocks noChangeArrowheads="1"/>
          </p:cNvSpPr>
          <p:nvPr/>
        </p:nvSpPr>
        <p:spPr bwMode="auto">
          <a:xfrm>
            <a:off x="3306336" y="1437264"/>
            <a:ext cx="5784741" cy="540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600" dirty="0">
                <a:latin typeface="Arial Narrow" panose="020B0606020202030204" pitchFamily="34" charset="0"/>
              </a:rPr>
              <a:t>Удостоены различных Почётных званий Российской Федерации </a:t>
            </a:r>
            <a:r>
              <a:rPr lang="ru-RU" sz="1600" dirty="0" smtClean="0">
                <a:latin typeface="Arial Narrow" panose="020B0606020202030204" pitchFamily="34" charset="0"/>
              </a:rPr>
              <a:t/>
            </a:r>
            <a:br>
              <a:rPr lang="ru-RU" sz="1600" dirty="0" smtClean="0">
                <a:latin typeface="Arial Narrow" panose="020B0606020202030204" pitchFamily="34" charset="0"/>
              </a:rPr>
            </a:br>
            <a:r>
              <a:rPr lang="ru-RU" sz="1600" dirty="0" smtClean="0">
                <a:latin typeface="Arial Narrow" panose="020B0606020202030204" pitchFamily="34" charset="0"/>
              </a:rPr>
              <a:t>в </a:t>
            </a:r>
            <a:r>
              <a:rPr lang="ru-RU" sz="1600" dirty="0">
                <a:latin typeface="Arial Narrow" panose="020B0606020202030204" pitchFamily="34" charset="0"/>
              </a:rPr>
              <a:t>области образования и науки </a:t>
            </a:r>
            <a:r>
              <a:rPr lang="ru-RU" sz="1600" dirty="0" smtClean="0">
                <a:latin typeface="Arial Narrow" panose="020B0606020202030204" pitchFamily="34" charset="0"/>
              </a:rPr>
              <a:t>– более 35</a:t>
            </a:r>
            <a:endParaRPr lang="ru-RU" sz="1600" dirty="0">
              <a:latin typeface="Arial Narrow" panose="020B0606020202030204" pitchFamily="34" charset="0"/>
            </a:endParaRPr>
          </a:p>
        </p:txBody>
      </p:sp>
      <p:sp>
        <p:nvSpPr>
          <p:cNvPr id="26" name="Text Box 62"/>
          <p:cNvSpPr txBox="1">
            <a:spLocks noChangeArrowheads="1"/>
          </p:cNvSpPr>
          <p:nvPr/>
        </p:nvSpPr>
        <p:spPr bwMode="auto">
          <a:xfrm>
            <a:off x="3306336" y="2198884"/>
            <a:ext cx="5784741" cy="540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600" dirty="0">
                <a:latin typeface="Arial Narrow" panose="020B0606020202030204" pitchFamily="34" charset="0"/>
              </a:rPr>
              <a:t>Докторов наук </a:t>
            </a:r>
            <a:r>
              <a:rPr lang="ru-RU" sz="1600" dirty="0" smtClean="0">
                <a:latin typeface="Arial Narrow" panose="020B0606020202030204" pitchFamily="34" charset="0"/>
              </a:rPr>
              <a:t>– более 30</a:t>
            </a:r>
            <a:endParaRPr lang="ru-RU" sz="1600" dirty="0">
              <a:latin typeface="Arial Narrow" panose="020B0606020202030204" pitchFamily="34" charset="0"/>
            </a:endParaRPr>
          </a:p>
        </p:txBody>
      </p:sp>
      <p:sp>
        <p:nvSpPr>
          <p:cNvPr id="27" name="Text Box 62"/>
          <p:cNvSpPr txBox="1">
            <a:spLocks noChangeArrowheads="1"/>
          </p:cNvSpPr>
          <p:nvPr/>
        </p:nvSpPr>
        <p:spPr bwMode="auto">
          <a:xfrm>
            <a:off x="3306336" y="2960504"/>
            <a:ext cx="5784741" cy="540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600" dirty="0" smtClean="0">
                <a:latin typeface="Arial Narrow" panose="020B0606020202030204" pitchFamily="34" charset="0"/>
              </a:rPr>
              <a:t>Профессоров – более 50</a:t>
            </a:r>
            <a:endParaRPr lang="ru-RU" sz="1600" dirty="0">
              <a:latin typeface="Arial Narrow" panose="020B0606020202030204" pitchFamily="34" charset="0"/>
            </a:endParaRPr>
          </a:p>
        </p:txBody>
      </p:sp>
      <p:sp>
        <p:nvSpPr>
          <p:cNvPr id="28" name="Text Box 62"/>
          <p:cNvSpPr txBox="1">
            <a:spLocks noChangeArrowheads="1"/>
          </p:cNvSpPr>
          <p:nvPr/>
        </p:nvSpPr>
        <p:spPr bwMode="auto">
          <a:xfrm>
            <a:off x="3306336" y="3722124"/>
            <a:ext cx="5784741" cy="540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600" dirty="0">
                <a:latin typeface="Arial Narrow" panose="020B0606020202030204" pitchFamily="34" charset="0"/>
              </a:rPr>
              <a:t>Кандидатов наук – </a:t>
            </a:r>
            <a:r>
              <a:rPr lang="ru-RU" sz="1600" dirty="0" smtClean="0">
                <a:latin typeface="Arial Narrow" panose="020B0606020202030204" pitchFamily="34" charset="0"/>
              </a:rPr>
              <a:t>более 250</a:t>
            </a:r>
            <a:endParaRPr lang="ru-RU" sz="1600" dirty="0">
              <a:latin typeface="Arial Narrow" panose="020B0606020202030204" pitchFamily="34" charset="0"/>
            </a:endParaRPr>
          </a:p>
        </p:txBody>
      </p:sp>
      <p:sp>
        <p:nvSpPr>
          <p:cNvPr id="29" name="Text Box 62"/>
          <p:cNvSpPr txBox="1">
            <a:spLocks noChangeArrowheads="1"/>
          </p:cNvSpPr>
          <p:nvPr/>
        </p:nvSpPr>
        <p:spPr bwMode="auto">
          <a:xfrm>
            <a:off x="3306336" y="4483743"/>
            <a:ext cx="5784741" cy="540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600" dirty="0" smtClean="0">
                <a:latin typeface="Arial Narrow" panose="020B0606020202030204" pitchFamily="34" charset="0"/>
              </a:rPr>
              <a:t>Доцентов –  более 100</a:t>
            </a:r>
            <a:endParaRPr lang="ru-RU" sz="1600" dirty="0">
              <a:latin typeface="Arial Narrow" panose="020B0606020202030204" pitchFamily="34" charset="0"/>
            </a:endParaRPr>
          </a:p>
        </p:txBody>
      </p:sp>
    </p:spTree>
    <p:extLst>
      <p:ext uri="{BB962C8B-B14F-4D97-AF65-F5344CB8AC3E}">
        <p14:creationId xmlns:p14="http://schemas.microsoft.com/office/powerpoint/2010/main" val="209452188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467544" y="-4763"/>
            <a:ext cx="8358743" cy="23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7. </a:t>
            </a:r>
            <a:r>
              <a:rPr lang="ru-RU" altLang="ru-RU" sz="1400" b="1" dirty="0">
                <a:latin typeface="Arial Narrow" pitchFamily="34" charset="0"/>
              </a:rPr>
              <a:t>ЧЕТВЕРТЫЙ АРГУМЕНТ </a:t>
            </a:r>
            <a:r>
              <a:rPr lang="ru-RU" altLang="ru-RU" sz="1400" b="1" dirty="0" smtClean="0">
                <a:latin typeface="Arial Narrow" pitchFamily="34" charset="0"/>
              </a:rPr>
              <a:t>«</a:t>
            </a:r>
            <a:r>
              <a:rPr lang="ru-RU" altLang="ru-RU" sz="1400" b="1" dirty="0">
                <a:latin typeface="Arial Narrow" pitchFamily="34" charset="0"/>
              </a:rPr>
              <a:t>НАУЧНЫЙ И ПЕДАГОГИЧЕСКИЙ ПОТЕНЦИАЛ»</a:t>
            </a:r>
          </a:p>
          <a:p>
            <a:pPr algn="just"/>
            <a:endParaRPr lang="ru-RU" altLang="ru-RU" sz="1400" b="1" dirty="0" smtClean="0">
              <a:latin typeface="Arial Narrow" pitchFamily="34" charset="0"/>
            </a:endParaRPr>
          </a:p>
          <a:p>
            <a:pPr indent="357188" algn="just" defTabSz="958214">
              <a:defRPr/>
            </a:pPr>
            <a:r>
              <a:rPr lang="ru-RU" sz="1400" dirty="0" smtClean="0">
                <a:latin typeface="Arial Narrow" panose="020B0606020202030204" pitchFamily="34" charset="0"/>
              </a:rPr>
              <a:t>На схеме 7 </a:t>
            </a:r>
            <a:r>
              <a:rPr lang="ru-RU" sz="1400" dirty="0">
                <a:latin typeface="Arial Narrow" panose="020B0606020202030204" pitchFamily="34" charset="0"/>
              </a:rPr>
              <a:t>представлены качественные показатели профессорско-преподавательского состава. </a:t>
            </a:r>
            <a:endParaRPr lang="ru-RU" sz="1400" dirty="0" smtClean="0">
              <a:latin typeface="Arial Narrow" panose="020B0606020202030204" pitchFamily="34" charset="0"/>
            </a:endParaRPr>
          </a:p>
          <a:p>
            <a:pPr indent="357188" algn="just" defTabSz="958214">
              <a:defRPr/>
            </a:pPr>
            <a:r>
              <a:rPr lang="ru-RU" sz="1400" dirty="0">
                <a:latin typeface="Arial Narrow" panose="020B0606020202030204" pitchFamily="34" charset="0"/>
              </a:rPr>
              <a:t>В академии </a:t>
            </a:r>
            <a:r>
              <a:rPr lang="ru-RU" sz="1400" dirty="0" smtClean="0">
                <a:latin typeface="Arial Narrow" panose="020B0606020202030204" pitchFamily="34" charset="0"/>
              </a:rPr>
              <a:t>функционирует </a:t>
            </a:r>
            <a:r>
              <a:rPr lang="ru-RU" sz="1400" dirty="0">
                <a:latin typeface="Arial Narrow" panose="020B0606020202030204" pitchFamily="34" charset="0"/>
              </a:rPr>
              <a:t>два диссертационных совета по военным и техническим наукам соответственно</a:t>
            </a:r>
            <a:r>
              <a:rPr lang="ru-RU" sz="1400" dirty="0" smtClean="0">
                <a:latin typeface="Arial Narrow" panose="020B0606020202030204" pitchFamily="34" charset="0"/>
              </a:rPr>
              <a:t>.</a:t>
            </a:r>
          </a:p>
          <a:p>
            <a:pPr indent="357188" algn="just" defTabSz="958214">
              <a:defRPr/>
            </a:pPr>
            <a:r>
              <a:rPr lang="ru-RU" sz="1400" dirty="0">
                <a:latin typeface="Arial Narrow" panose="020B0606020202030204" pitchFamily="34" charset="0"/>
              </a:rPr>
              <a:t>В академии зарегистрированы и развиваются девять военно-научных </a:t>
            </a:r>
            <a:r>
              <a:rPr lang="ru-RU" sz="1400" dirty="0" smtClean="0">
                <a:latin typeface="Arial Narrow" panose="020B0606020202030204" pitchFamily="34" charset="0"/>
              </a:rPr>
              <a:t>школ. </a:t>
            </a:r>
            <a:endParaRPr lang="ru-RU" sz="1400" dirty="0">
              <a:latin typeface="Arial Narrow" panose="020B0606020202030204" pitchFamily="34" charset="0"/>
            </a:endParaRPr>
          </a:p>
          <a:p>
            <a:pPr indent="357188" algn="just" defTabSz="958214">
              <a:defRPr/>
            </a:pPr>
            <a:r>
              <a:rPr lang="ru-RU" sz="1400" dirty="0">
                <a:latin typeface="Arial Narrow" panose="020B0606020202030204" pitchFamily="34" charset="0"/>
              </a:rPr>
              <a:t>Общая укомплектованность академии учеными </a:t>
            </a:r>
            <a:r>
              <a:rPr lang="ru-RU" sz="1400" dirty="0" smtClean="0">
                <a:latin typeface="Arial Narrow" panose="020B0606020202030204" pitchFamily="34" charset="0"/>
              </a:rPr>
              <a:t>составляет более 65%. </a:t>
            </a:r>
          </a:p>
          <a:p>
            <a:pPr indent="357188" algn="just" defTabSz="958214">
              <a:defRPr/>
            </a:pPr>
            <a:r>
              <a:rPr lang="ru-RU" sz="1400" dirty="0" smtClean="0">
                <a:latin typeface="Arial Narrow" panose="020B0606020202030204" pitchFamily="34" charset="0"/>
              </a:rPr>
              <a:t>Нужно </a:t>
            </a:r>
            <a:r>
              <a:rPr lang="ru-RU" sz="1400" dirty="0">
                <a:latin typeface="Arial Narrow" panose="020B0606020202030204" pitchFamily="34" charset="0"/>
              </a:rPr>
              <a:t>отметить, что в академии всего чуть более трехсот преподавателей</a:t>
            </a:r>
            <a:r>
              <a:rPr lang="ru-RU" sz="1400" dirty="0" smtClean="0">
                <a:latin typeface="Arial Narrow" panose="020B0606020202030204" pitchFamily="34" charset="0"/>
              </a:rPr>
              <a:t>.</a:t>
            </a: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7</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80524978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75" descr="C:\Users\Разведка\Desktop\Рисунок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8</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62"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a:solidFill>
                  <a:srgbClr val="003366"/>
                </a:solidFill>
                <a:latin typeface="Arial Narrow" pitchFamily="34" charset="0"/>
              </a:rPr>
              <a:t>ЧЕТВЕРТЫЙ АРГУМЕНТ </a:t>
            </a:r>
          </a:p>
          <a:p>
            <a:pPr algn="ctr" defTabSz="908050" eaLnBrk="1" hangingPunct="1"/>
            <a:r>
              <a:rPr lang="ru-RU" altLang="ru-RU" sz="1600" b="1" dirty="0">
                <a:solidFill>
                  <a:srgbClr val="003366"/>
                </a:solidFill>
                <a:latin typeface="Arial Narrow" pitchFamily="34" charset="0"/>
              </a:rPr>
              <a:t>«ТВОРЧЕСТВО И СПОРТ»</a:t>
            </a:r>
          </a:p>
        </p:txBody>
      </p:sp>
      <p:pic>
        <p:nvPicPr>
          <p:cNvPr id="63" name="Рисунок 8" descr="Без имени-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33" y="817437"/>
            <a:ext cx="2866496" cy="189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3683" y="817437"/>
            <a:ext cx="2845165" cy="189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64" y="2939684"/>
            <a:ext cx="2859650" cy="1936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4294" y="2947324"/>
            <a:ext cx="2826187" cy="1928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3683" y="2939684"/>
            <a:ext cx="2851227" cy="1936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4294" y="817514"/>
            <a:ext cx="2826187" cy="1896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214633"/>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467544" y="-4763"/>
            <a:ext cx="8358743" cy="25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8. </a:t>
            </a:r>
            <a:r>
              <a:rPr lang="ru-RU" altLang="ru-RU" sz="1400" b="1" dirty="0" smtClean="0">
                <a:latin typeface="Arial Narrow" pitchFamily="34" charset="0"/>
              </a:rPr>
              <a:t>ЧЕТВЕРТЫЙ </a:t>
            </a:r>
            <a:r>
              <a:rPr lang="ru-RU" altLang="ru-RU" sz="1400" b="1" dirty="0">
                <a:latin typeface="Arial Narrow" pitchFamily="34" charset="0"/>
              </a:rPr>
              <a:t>АРГУМЕНТ </a:t>
            </a:r>
            <a:r>
              <a:rPr lang="ru-RU" altLang="ru-RU" sz="1400" b="1" dirty="0" smtClean="0">
                <a:latin typeface="Arial Narrow" pitchFamily="34" charset="0"/>
              </a:rPr>
              <a:t>«</a:t>
            </a:r>
            <a:r>
              <a:rPr lang="ru-RU" altLang="ru-RU" sz="1400" b="1" dirty="0">
                <a:latin typeface="Arial Narrow" pitchFamily="34" charset="0"/>
              </a:rPr>
              <a:t>ТВОРЧЕСТВО И СПОРТ»</a:t>
            </a:r>
          </a:p>
          <a:p>
            <a:pPr algn="just"/>
            <a:endParaRPr lang="ru-RU" altLang="ru-RU" sz="1400" b="1" dirty="0" smtClean="0">
              <a:latin typeface="Arial Narrow" pitchFamily="34" charset="0"/>
            </a:endParaRPr>
          </a:p>
          <a:p>
            <a:pPr indent="357188" algn="just" defTabSz="958214">
              <a:defRPr/>
            </a:pPr>
            <a:r>
              <a:rPr lang="ru-RU" sz="1400" dirty="0">
                <a:latin typeface="Arial Narrow" panose="020B0606020202030204" pitchFamily="34" charset="0"/>
              </a:rPr>
              <a:t>В академии созданы все условия для гармоничного развития личности. Курсанты участвуют в играх Клуба весёлых и находчивых Региональной лиги «</a:t>
            </a:r>
            <a:r>
              <a:rPr lang="ru-RU" sz="1400" dirty="0" err="1">
                <a:latin typeface="Arial Narrow" panose="020B0606020202030204" pitchFamily="34" charset="0"/>
              </a:rPr>
              <a:t>Верхневолжье</a:t>
            </a:r>
            <a:r>
              <a:rPr lang="ru-RU" sz="1400" dirty="0">
                <a:latin typeface="Arial Narrow" panose="020B0606020202030204" pitchFamily="34" charset="0"/>
              </a:rPr>
              <a:t>», вокальном ансамбле «Небесный щит», выступают </a:t>
            </a:r>
            <a:r>
              <a:rPr lang="ru-RU" sz="1400" dirty="0" smtClean="0">
                <a:latin typeface="Arial Narrow" panose="020B0606020202030204" pitchFamily="34" charset="0"/>
              </a:rPr>
              <a:t/>
            </a:r>
            <a:br>
              <a:rPr lang="ru-RU" sz="1400" dirty="0" smtClean="0">
                <a:latin typeface="Arial Narrow" panose="020B0606020202030204" pitchFamily="34" charset="0"/>
              </a:rPr>
            </a:br>
            <a:r>
              <a:rPr lang="ru-RU" sz="1400" dirty="0" smtClean="0">
                <a:latin typeface="Arial Narrow" panose="020B0606020202030204" pitchFamily="34" charset="0"/>
              </a:rPr>
              <a:t>на </a:t>
            </a:r>
            <a:r>
              <a:rPr lang="ru-RU" sz="1400" dirty="0">
                <a:latin typeface="Arial Narrow" panose="020B0606020202030204" pitchFamily="34" charset="0"/>
              </a:rPr>
              <a:t>городских и областных мероприятиях. В академии работает студия бального танца «Натали».</a:t>
            </a:r>
          </a:p>
          <a:p>
            <a:pPr indent="357188" algn="just" defTabSz="958214">
              <a:defRPr/>
            </a:pPr>
            <a:r>
              <a:rPr lang="ru-RU" sz="1400" dirty="0" smtClean="0">
                <a:latin typeface="Arial Narrow" panose="020B0606020202030204" pitchFamily="34" charset="0"/>
              </a:rPr>
              <a:t>Немало времени уделяется и физической подготовке, в академии действуют 22 </a:t>
            </a:r>
            <a:r>
              <a:rPr lang="ru-RU" sz="1400" dirty="0">
                <a:latin typeface="Arial Narrow" panose="020B0606020202030204" pitchFamily="34" charset="0"/>
              </a:rPr>
              <a:t>спортивные секции по разным видам спорта: футбол, хоккей, волейбол, военно-спортивное многоборье, плавание, дайвинг и другие. Академия занимает </a:t>
            </a:r>
            <a:r>
              <a:rPr lang="ru-RU" sz="1400" dirty="0" smtClean="0">
                <a:latin typeface="Arial Narrow" panose="020B0606020202030204" pitchFamily="34" charset="0"/>
              </a:rPr>
              <a:t>лидирующие места по спортивным достижениям </a:t>
            </a:r>
            <a:r>
              <a:rPr lang="ru-RU" sz="1400" dirty="0">
                <a:latin typeface="Arial Narrow" panose="020B0606020202030204" pitchFamily="34" charset="0"/>
              </a:rPr>
              <a:t>среди всех Вузов Министерства Обороны.</a:t>
            </a: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8</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82623238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75" descr="C:\Users\Разведка\Desktop\Рисунок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9</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62"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smtClean="0">
                <a:solidFill>
                  <a:srgbClr val="003366"/>
                </a:solidFill>
                <a:latin typeface="Arial Narrow" pitchFamily="34" charset="0"/>
              </a:rPr>
              <a:t>ПЯТЫЙ </a:t>
            </a:r>
            <a:r>
              <a:rPr lang="ru-RU" altLang="ru-RU" sz="1600" b="1" dirty="0">
                <a:solidFill>
                  <a:srgbClr val="003366"/>
                </a:solidFill>
                <a:latin typeface="Arial Narrow" pitchFamily="34" charset="0"/>
              </a:rPr>
              <a:t>АРГУМЕНТ </a:t>
            </a:r>
          </a:p>
          <a:p>
            <a:pPr algn="ctr" defTabSz="908050" eaLnBrk="1" hangingPunct="1"/>
            <a:r>
              <a:rPr lang="ru-RU" altLang="ru-RU" sz="1600" b="1" dirty="0">
                <a:solidFill>
                  <a:srgbClr val="003366"/>
                </a:solidFill>
                <a:latin typeface="Arial Narrow" pitchFamily="34" charset="0"/>
              </a:rPr>
              <a:t>«БЛЕСТЯЩИЕ ПЕРСПЕКТИВЫ»</a:t>
            </a:r>
          </a:p>
        </p:txBody>
      </p:sp>
      <p:pic>
        <p:nvPicPr>
          <p:cNvPr id="63" name="Рисунок 8" descr="Без имени-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164" y="2925208"/>
            <a:ext cx="2845165" cy="1973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8421" y="2921302"/>
            <a:ext cx="2820807" cy="1977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6321" y="2921302"/>
            <a:ext cx="2800199" cy="1977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6321" y="822031"/>
            <a:ext cx="2800199" cy="1881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165" y="822031"/>
            <a:ext cx="2845161" cy="1881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6241" y="814019"/>
            <a:ext cx="2832987" cy="1889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14071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467544" y="-4763"/>
            <a:ext cx="8358743" cy="510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9. </a:t>
            </a:r>
            <a:r>
              <a:rPr lang="ru-RU" altLang="ru-RU" sz="1400" b="1" dirty="0" smtClean="0">
                <a:latin typeface="Arial Narrow" pitchFamily="34" charset="0"/>
              </a:rPr>
              <a:t>ПЯТЫЙ </a:t>
            </a:r>
            <a:r>
              <a:rPr lang="ru-RU" altLang="ru-RU" sz="1400" b="1" dirty="0">
                <a:latin typeface="Arial Narrow" pitchFamily="34" charset="0"/>
              </a:rPr>
              <a:t>АРГУМЕНТ «БЛЕСТЯЩИЕ ПЕРСПЕКТИВЫ»</a:t>
            </a:r>
          </a:p>
          <a:p>
            <a:pPr algn="just"/>
            <a:endParaRPr lang="ru-RU" altLang="ru-RU" sz="1400" b="1" dirty="0" smtClean="0">
              <a:latin typeface="Arial Narrow" pitchFamily="34" charset="0"/>
            </a:endParaRPr>
          </a:p>
          <a:p>
            <a:pPr indent="357188" algn="just" defTabSz="958214">
              <a:defRPr/>
            </a:pPr>
            <a:r>
              <a:rPr lang="ru-RU" sz="1400" dirty="0" smtClean="0">
                <a:latin typeface="Arial Narrow" panose="020B0606020202030204" pitchFamily="34" charset="0"/>
              </a:rPr>
              <a:t>Выпускник </a:t>
            </a:r>
            <a:r>
              <a:rPr lang="ru-RU" sz="1400" dirty="0">
                <a:latin typeface="Arial Narrow" panose="020B0606020202030204" pitchFamily="34" charset="0"/>
              </a:rPr>
              <a:t>академии получает диплом инженера общероссийского образца, не отличающийся от дипломов гражданских вузов. Это даёт право офицеру по окончании контракта работать по соответствующей гражданской специальности. Обучение идёт по федеральным государственным образовательным стандартам, которые обязано соблюдать любое высшее учебное </a:t>
            </a:r>
            <a:r>
              <a:rPr lang="ru-RU" sz="1400" dirty="0" smtClean="0">
                <a:latin typeface="Arial Narrow" panose="020B0606020202030204" pitchFamily="34" charset="0"/>
              </a:rPr>
              <a:t>заведение.</a:t>
            </a:r>
          </a:p>
          <a:p>
            <a:pPr indent="357188" algn="just" defTabSz="958214">
              <a:defRPr/>
            </a:pPr>
            <a:r>
              <a:rPr lang="ru-RU" sz="1400" dirty="0" smtClean="0">
                <a:latin typeface="Arial Narrow" panose="020B0606020202030204" pitchFamily="34" charset="0"/>
              </a:rPr>
              <a:t>Перед </a:t>
            </a:r>
            <a:r>
              <a:rPr lang="ru-RU" sz="1400" dirty="0">
                <a:latin typeface="Arial Narrow" panose="020B0606020202030204" pitchFamily="34" charset="0"/>
              </a:rPr>
              <a:t>выпускниками открывается немало перспектив. </a:t>
            </a:r>
            <a:r>
              <a:rPr lang="ru-RU" sz="1400" dirty="0" smtClean="0">
                <a:latin typeface="Arial Narrow" panose="020B0606020202030204" pitchFamily="34" charset="0"/>
              </a:rPr>
              <a:t>По выпуску можно отправиться </a:t>
            </a:r>
            <a:r>
              <a:rPr lang="ru-RU" sz="1400" dirty="0">
                <a:latin typeface="Arial Narrow" panose="020B0606020202030204" pitchFamily="34" charset="0"/>
              </a:rPr>
              <a:t>в </a:t>
            </a:r>
            <a:r>
              <a:rPr lang="ru-RU" sz="1400" dirty="0" smtClean="0">
                <a:latin typeface="Arial Narrow" panose="020B0606020202030204" pitchFamily="34" charset="0"/>
              </a:rPr>
              <a:t>войска </a:t>
            </a:r>
            <a:r>
              <a:rPr lang="ru-RU" sz="1400" dirty="0">
                <a:latin typeface="Arial Narrow" panose="020B0606020202030204" pitchFamily="34" charset="0"/>
              </a:rPr>
              <a:t>противовоздушной и ракетно-космической обороны </a:t>
            </a:r>
            <a:r>
              <a:rPr lang="ru-RU" sz="1400" dirty="0" smtClean="0">
                <a:latin typeface="Arial Narrow" panose="020B0606020202030204" pitchFamily="34" charset="0"/>
              </a:rPr>
              <a:t>как на территории нашей страны, </a:t>
            </a:r>
            <a:r>
              <a:rPr lang="ru-RU" sz="1400" dirty="0">
                <a:latin typeface="Arial Narrow" panose="020B0606020202030204" pitchFamily="34" charset="0"/>
              </a:rPr>
              <a:t>так и </a:t>
            </a:r>
            <a:r>
              <a:rPr lang="ru-RU" sz="1400" dirty="0" smtClean="0">
                <a:latin typeface="Arial Narrow" panose="020B0606020202030204" pitchFamily="34" charset="0"/>
              </a:rPr>
              <a:t>за ее пределами, проходить службу </a:t>
            </a:r>
            <a:r>
              <a:rPr lang="ru-RU" sz="1400" dirty="0">
                <a:latin typeface="Arial Narrow" panose="020B0606020202030204" pitchFamily="34" charset="0"/>
              </a:rPr>
              <a:t>на испытательных полигонах </a:t>
            </a:r>
            <a:r>
              <a:rPr lang="ru-RU" sz="1400" dirty="0" smtClean="0">
                <a:latin typeface="Arial Narrow" panose="020B0606020202030204" pitchFamily="34" charset="0"/>
              </a:rPr>
              <a:t>и </a:t>
            </a:r>
            <a:r>
              <a:rPr lang="ru-RU" sz="1400" dirty="0">
                <a:latin typeface="Arial Narrow" panose="020B0606020202030204" pitchFamily="34" charset="0"/>
              </a:rPr>
              <a:t>в научно-исследовательских организациях, </a:t>
            </a:r>
            <a:r>
              <a:rPr lang="ru-RU" sz="1400" dirty="0" smtClean="0">
                <a:latin typeface="Arial Narrow" panose="020B0606020202030204" pitchFamily="34" charset="0"/>
              </a:rPr>
              <a:t>в </a:t>
            </a:r>
            <a:r>
              <a:rPr lang="ru-RU" sz="1400" dirty="0">
                <a:latin typeface="Arial Narrow" panose="020B0606020202030204" pitchFamily="34" charset="0"/>
              </a:rPr>
              <a:t>центрах боевой подготовки и Национальном центре управления обороной РФ</a:t>
            </a:r>
            <a:r>
              <a:rPr lang="ru-RU" sz="1400" dirty="0" smtClean="0">
                <a:latin typeface="Arial Narrow" panose="020B0606020202030204" pitchFamily="34" charset="0"/>
              </a:rPr>
              <a:t>.</a:t>
            </a:r>
          </a:p>
          <a:p>
            <a:pPr indent="357188" algn="just" defTabSz="958214">
              <a:defRPr/>
            </a:pPr>
            <a:r>
              <a:rPr lang="ru-RU" sz="1400" dirty="0">
                <a:latin typeface="Arial Narrow" panose="020B0606020202030204" pitchFamily="34" charset="0"/>
              </a:rPr>
              <a:t>Размер денежного довольствия выпускника-лейтенанта начинается от 60000 рублей </a:t>
            </a:r>
            <a:r>
              <a:rPr lang="ru-RU" sz="1400" dirty="0" smtClean="0">
                <a:latin typeface="Arial Narrow" panose="020B0606020202030204" pitchFamily="34" charset="0"/>
              </a:rPr>
              <a:t>в </a:t>
            </a:r>
            <a:r>
              <a:rPr lang="ru-RU" sz="1400" dirty="0">
                <a:latin typeface="Arial Narrow" panose="020B0606020202030204" pitchFamily="34" charset="0"/>
              </a:rPr>
              <a:t>месяц и доходит до 80000 и более в зависимости от личных достижений, условий </a:t>
            </a:r>
            <a:r>
              <a:rPr lang="ru-RU" sz="1400" dirty="0" smtClean="0">
                <a:latin typeface="Arial Narrow" panose="020B0606020202030204" pitchFamily="34" charset="0"/>
              </a:rPr>
              <a:t>и </a:t>
            </a:r>
            <a:r>
              <a:rPr lang="ru-RU" sz="1400" dirty="0">
                <a:latin typeface="Arial Narrow" panose="020B0606020202030204" pitchFamily="34" charset="0"/>
              </a:rPr>
              <a:t>географии службы. Уже через три года после выпуска молодой офицер получает право на ипотеку: её размер позволяет купить, например, трёхкомнатную квартиру в Твери. При этом текущие денежные взносы оплачивает государство.</a:t>
            </a:r>
          </a:p>
          <a:p>
            <a:pPr indent="357188" algn="just" defTabSz="958214">
              <a:defRPr/>
            </a:pPr>
            <a:r>
              <a:rPr lang="ru-RU" sz="1400" dirty="0">
                <a:latin typeface="Arial Narrow" panose="020B0606020202030204" pitchFamily="34" charset="0"/>
              </a:rPr>
              <a:t>Уровень знаний</a:t>
            </a:r>
            <a:r>
              <a:rPr lang="ru-RU" sz="1400" dirty="0" smtClean="0">
                <a:latin typeface="Arial Narrow" panose="020B0606020202030204" pitchFamily="34" charset="0"/>
              </a:rPr>
              <a:t>, навыков и умений </a:t>
            </a:r>
            <a:r>
              <a:rPr lang="ru-RU" sz="1400" dirty="0">
                <a:latin typeface="Arial Narrow" panose="020B0606020202030204" pitchFamily="34" charset="0"/>
              </a:rPr>
              <a:t>получаемый в академии, позволяет не только успешно руководить </a:t>
            </a:r>
            <a:r>
              <a:rPr lang="ru-RU" sz="1400" dirty="0" smtClean="0">
                <a:latin typeface="Arial Narrow" panose="020B0606020202030204" pitchFamily="34" charset="0"/>
              </a:rPr>
              <a:t>воинскими коллективами и </a:t>
            </a:r>
            <a:r>
              <a:rPr lang="ru-RU" sz="1400" dirty="0">
                <a:latin typeface="Arial Narrow" panose="020B0606020202030204" pitchFamily="34" charset="0"/>
              </a:rPr>
              <a:t>эксплуатировать сложную военную технику, но и успешно строить свою карьеру по окончании службы в гражданской жизни</a:t>
            </a:r>
            <a:r>
              <a:rPr lang="ru-RU" sz="1400" dirty="0" smtClean="0">
                <a:latin typeface="Arial Narrow" panose="020B0606020202030204" pitchFamily="34" charset="0"/>
              </a:rPr>
              <a:t>.</a:t>
            </a:r>
          </a:p>
          <a:p>
            <a:pPr indent="357188" algn="just" defTabSz="958214">
              <a:defRPr/>
            </a:pPr>
            <a:r>
              <a:rPr lang="ru-RU" sz="1400" b="1" i="1" smtClean="0">
                <a:latin typeface="Arial Narrow" panose="020B0606020202030204" pitchFamily="34" charset="0"/>
              </a:rPr>
              <a:t>Далее </a:t>
            </a:r>
            <a:r>
              <a:rPr lang="ru-RU" sz="1400" b="1" i="1" dirty="0" smtClean="0">
                <a:latin typeface="Arial Narrow" panose="020B0606020202030204" pitchFamily="34" charset="0"/>
              </a:rPr>
              <a:t>предлагаю вашему вниманию два видеоролика, которые наглядно покажут быт курсантов </a:t>
            </a:r>
            <a:br>
              <a:rPr lang="ru-RU" sz="1400" b="1" i="1" dirty="0" smtClean="0">
                <a:latin typeface="Arial Narrow" panose="020B0606020202030204" pitchFamily="34" charset="0"/>
              </a:rPr>
            </a:br>
            <a:r>
              <a:rPr lang="ru-RU" sz="1400" b="1" i="1" dirty="0" smtClean="0">
                <a:latin typeface="Arial Narrow" panose="020B0606020202030204" pitchFamily="34" charset="0"/>
              </a:rPr>
              <a:t>и раскроют особенности поступления в нашу академию! После чего готов ответить на возникшие вопросы!</a:t>
            </a:r>
            <a:endParaRPr lang="ru-RU" sz="1400" b="1" i="1" dirty="0">
              <a:latin typeface="Arial Narrow" panose="020B0606020202030204" pitchFamily="34" charset="0"/>
            </a:endParaRP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9</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69905702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0" y="-380577"/>
            <a:ext cx="9144000" cy="208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80000"/>
              </a:lnSpc>
              <a:defRPr/>
            </a:pPr>
            <a:r>
              <a:rPr lang="ru-RU" sz="26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Военная академия </a:t>
            </a:r>
          </a:p>
          <a:p>
            <a:pPr algn="ctr">
              <a:lnSpc>
                <a:spcPct val="80000"/>
              </a:lnSpc>
              <a:defRPr/>
            </a:pPr>
            <a: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воздушно-космической обороны </a:t>
            </a:r>
            <a:b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br>
            <a: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имени Маршала </a:t>
            </a:r>
            <a:r>
              <a:rPr lang="ru-RU" sz="26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Советского </a:t>
            </a:r>
            <a:r>
              <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Союза </a:t>
            </a:r>
            <a:r>
              <a:rPr lang="ru-RU" sz="2600" b="1" dirty="0" err="1"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Г.К.Жукова</a:t>
            </a:r>
            <a:r>
              <a:rPr lang="ru-RU" sz="26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 </a:t>
            </a:r>
            <a:endParaRPr lang="ru-RU" sz="26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p:txBody>
      </p:sp>
      <p:pic>
        <p:nvPicPr>
          <p:cNvPr id="4" name="Рисунок 8" descr="Без имени-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4" y="108610"/>
            <a:ext cx="1044179" cy="118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8" descr="Большая эмблема.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4" y="76200"/>
            <a:ext cx="1152699" cy="121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0" y="1386973"/>
            <a:ext cx="9144000" cy="226489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80000"/>
              </a:lnSpc>
              <a:defRPr/>
            </a:pPr>
            <a:r>
              <a:rPr lang="ru-RU" sz="3200" b="1" dirty="0" smtClean="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rPr>
              <a:t>ВЫБЕРИ ПРАВИЛЬНЫЙ ПУТЬ!</a:t>
            </a:r>
            <a:endParaRPr lang="ru-RU" sz="3200" b="1" dirty="0">
              <a:ln>
                <a:solidFill>
                  <a:schemeClr val="tx1"/>
                </a:solidFill>
              </a:ln>
              <a:solidFill>
                <a:srgbClr val="FFFF00"/>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a:p>
            <a:pPr algn="ctr">
              <a:lnSpc>
                <a:spcPct val="80000"/>
              </a:lnSpc>
              <a:defRPr/>
            </a:pPr>
            <a:endParaRPr lang="ru-RU" sz="8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a:p>
            <a:pPr algn="ctr">
              <a:lnSpc>
                <a:spcPct val="80000"/>
              </a:lnSpc>
              <a:defRPr/>
            </a:pPr>
            <a:r>
              <a:rPr lang="ru-RU" sz="20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14 СПЕЦИАЛЬНОСТЕЙ ДЛЯ БУДУЩИХ ОФИЦЕРОВ.</a:t>
            </a:r>
          </a:p>
          <a:p>
            <a:pPr algn="ctr">
              <a:lnSpc>
                <a:spcPct val="80000"/>
              </a:lnSpc>
              <a:defRPr/>
            </a:pPr>
            <a:r>
              <a:rPr lang="ru-RU" sz="20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(из них по 5 военным специальностям осуществляется подготовка девушек)</a:t>
            </a:r>
            <a:endParaRPr lang="ru-RU" sz="20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p:txBody>
      </p:sp>
      <p:sp>
        <p:nvSpPr>
          <p:cNvPr id="8" name="Прямоугольник 7"/>
          <p:cNvSpPr/>
          <p:nvPr/>
        </p:nvSpPr>
        <p:spPr>
          <a:xfrm>
            <a:off x="41794" y="3747070"/>
            <a:ext cx="3738117" cy="208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80000"/>
              </a:lnSpc>
              <a:defRPr/>
            </a:pPr>
            <a:r>
              <a:rPr lang="ru-RU"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Адрес</a:t>
            </a:r>
            <a:r>
              <a:rPr lang="en-US"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 </a:t>
            </a:r>
            <a:r>
              <a:rPr lang="ru-RU"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170100, г. Тверь, ул. Жигарева, д. 50</a:t>
            </a:r>
          </a:p>
          <a:p>
            <a:pPr>
              <a:lnSpc>
                <a:spcPct val="80000"/>
              </a:lnSpc>
              <a:defRPr/>
            </a:pPr>
            <a:r>
              <a:rPr lang="ru-RU" sz="1600" b="1" dirty="0" smtClean="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тел. (4822) 32-08-04 </a:t>
            </a:r>
            <a:endParaRPr lang="ru-RU" sz="16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endParaRPr>
          </a:p>
        </p:txBody>
      </p:sp>
      <p:sp>
        <p:nvSpPr>
          <p:cNvPr id="9" name="Прямоугольник 8"/>
          <p:cNvSpPr/>
          <p:nvPr/>
        </p:nvSpPr>
        <p:spPr>
          <a:xfrm>
            <a:off x="5580112" y="3747070"/>
            <a:ext cx="3558530" cy="208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80000"/>
              </a:lnSpc>
              <a:defRPr/>
            </a:pPr>
            <a:r>
              <a:rPr lang="ru-RU" sz="16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Сайт: www.vavkotver.ru, www.vavko.mil.ru</a:t>
            </a:r>
          </a:p>
          <a:p>
            <a:pPr>
              <a:lnSpc>
                <a:spcPct val="80000"/>
              </a:lnSpc>
              <a:defRPr/>
            </a:pPr>
            <a:r>
              <a:rPr lang="ru-RU" sz="1600" b="1" dirty="0">
                <a:ln>
                  <a:solidFill>
                    <a:schemeClr val="tx1"/>
                  </a:solidFill>
                </a:ln>
                <a:solidFill>
                  <a:schemeClr val="bg1"/>
                </a:solidFill>
                <a:effectLst>
                  <a:outerShdw blurRad="38100" dist="38100" dir="2700000" algn="tl">
                    <a:srgbClr val="000000">
                      <a:alpha val="43137"/>
                    </a:srgbClr>
                  </a:outerShdw>
                </a:effectLst>
                <a:latin typeface="Arial Narrow" pitchFamily="34" charset="0"/>
                <a:cs typeface="Courier New" panose="02070309020205020404" pitchFamily="49" charset="0"/>
              </a:rPr>
              <a:t>Адрес электронной почты: vavko@mil.ru</a:t>
            </a:r>
          </a:p>
        </p:txBody>
      </p:sp>
      <p:pic>
        <p:nvPicPr>
          <p:cNvPr id="10" name="Picture 2" descr="tverskaja_gubernia_coa_18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4820" y="4406638"/>
            <a:ext cx="535452"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11045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323529" y="-4763"/>
            <a:ext cx="8424936" cy="27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1. </a:t>
            </a:r>
            <a:r>
              <a:rPr lang="ru-RU" altLang="ru-RU" sz="1400" b="1" dirty="0" smtClean="0">
                <a:latin typeface="Arial Narrow" pitchFamily="34" charset="0"/>
              </a:rPr>
              <a:t>ПЯТЬ </a:t>
            </a:r>
            <a:r>
              <a:rPr lang="ru-RU" altLang="ru-RU" sz="1400" b="1" dirty="0">
                <a:latin typeface="Arial Narrow" pitchFamily="34" charset="0"/>
              </a:rPr>
              <a:t>ПРИЧИН ПОСТУПИТЬ В ВОЕННУЮ АКАДЕМИЮ </a:t>
            </a:r>
            <a:r>
              <a:rPr lang="ru-RU" altLang="ru-RU" sz="1400" b="1" dirty="0" smtClean="0">
                <a:latin typeface="Arial Narrow" pitchFamily="34" charset="0"/>
              </a:rPr>
              <a:t>ВОЗДУШНО-КОСМИЧЕСКОЙ </a:t>
            </a:r>
            <a:r>
              <a:rPr lang="ru-RU" altLang="ru-RU" sz="1400" b="1" dirty="0">
                <a:latin typeface="Arial Narrow" pitchFamily="34" charset="0"/>
              </a:rPr>
              <a:t>ОБОРОНЫ</a:t>
            </a:r>
          </a:p>
          <a:p>
            <a:pPr algn="just"/>
            <a:endParaRPr lang="ru-RU" altLang="ru-RU" sz="1400" b="1" dirty="0" smtClean="0">
              <a:latin typeface="Arial Narrow" pitchFamily="34" charset="0"/>
            </a:endParaRPr>
          </a:p>
          <a:p>
            <a:pPr indent="358775" algn="just"/>
            <a:r>
              <a:rPr lang="ru-RU" sz="1400" dirty="0" smtClean="0">
                <a:latin typeface="Arial Narrow" panose="020B0606020202030204" pitchFamily="34" charset="0"/>
              </a:rPr>
              <a:t>Тем</a:t>
            </a:r>
            <a:r>
              <a:rPr lang="ru-RU" sz="1400" dirty="0">
                <a:latin typeface="Arial Narrow" panose="020B0606020202030204" pitchFamily="34" charset="0"/>
              </a:rPr>
              <a:t>, кому близка радиоэлектронная и компьютерная техника и кто при этом </a:t>
            </a:r>
            <a:r>
              <a:rPr lang="ru-RU" sz="1400" dirty="0" smtClean="0">
                <a:latin typeface="Arial Narrow" panose="020B0606020202030204" pitchFamily="34" charset="0"/>
              </a:rPr>
              <a:t>в </a:t>
            </a:r>
            <a:r>
              <a:rPr lang="ru-RU" sz="1400" dirty="0">
                <a:latin typeface="Arial Narrow" panose="020B0606020202030204" pitchFamily="34" charset="0"/>
              </a:rPr>
              <a:t>будущем хочет стать руководителем, подойдет профессия офицера Воздушно-космических сил. </a:t>
            </a:r>
            <a:r>
              <a:rPr lang="ru-RU" sz="1400" dirty="0" smtClean="0">
                <a:latin typeface="Arial Narrow" panose="020B0606020202030204" pitchFamily="34" charset="0"/>
              </a:rPr>
              <a:t>Её в полном объеме </a:t>
            </a:r>
            <a:r>
              <a:rPr lang="ru-RU" sz="1400" dirty="0">
                <a:latin typeface="Arial Narrow" panose="020B0606020202030204" pitchFamily="34" charset="0"/>
              </a:rPr>
              <a:t>можно освоить в одном из лучших высших военных учебных заведений России – Военной академии воздушно-космической обороны имени Маршала Советского Союза Г.К. Жукова. </a:t>
            </a:r>
            <a:r>
              <a:rPr lang="ru-RU" sz="1400" dirty="0" smtClean="0">
                <a:latin typeface="Arial Narrow" panose="020B0606020202030204" pitchFamily="34" charset="0"/>
              </a:rPr>
              <a:t>Расположена </a:t>
            </a:r>
            <a:r>
              <a:rPr lang="ru-RU" sz="1400" dirty="0">
                <a:latin typeface="Arial Narrow" panose="020B0606020202030204" pitchFamily="34" charset="0"/>
              </a:rPr>
              <a:t>академия </a:t>
            </a:r>
            <a:r>
              <a:rPr lang="ru-RU" sz="1400" dirty="0" smtClean="0">
                <a:latin typeface="Arial Narrow" panose="020B0606020202030204" pitchFamily="34" charset="0"/>
              </a:rPr>
              <a:t>в центре «Города воинской славы» Тверь.</a:t>
            </a:r>
          </a:p>
          <a:p>
            <a:pPr indent="358775" algn="just"/>
            <a:endParaRPr lang="ru-RU" sz="1400" dirty="0" smtClean="0">
              <a:latin typeface="Arial Narrow" panose="020B0606020202030204" pitchFamily="34" charset="0"/>
            </a:endParaRPr>
          </a:p>
          <a:p>
            <a:pPr indent="358775" algn="just"/>
            <a:r>
              <a:rPr lang="ru-RU" sz="1400" dirty="0" smtClean="0">
                <a:latin typeface="Arial Narrow" panose="020B0606020202030204" pitchFamily="34" charset="0"/>
              </a:rPr>
              <a:t>В пользу этого выбора мы сегодня с Вами рассмотрим пять аргументов, которые помогут принять правильное решение.</a:t>
            </a:r>
            <a:endParaRPr lang="ru-RU" sz="1400" dirty="0">
              <a:latin typeface="Arial Narrow" panose="020B0606020202030204" pitchFamily="34" charset="0"/>
            </a:endParaRP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1</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227342748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2123728" y="782721"/>
            <a:ext cx="6984777" cy="430887"/>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eaLnBrk="1" hangingPunct="1">
              <a:defRPr/>
            </a:pPr>
            <a:r>
              <a:rPr lang="ru-RU" sz="1100" b="1" dirty="0">
                <a:solidFill>
                  <a:schemeClr val="tx1"/>
                </a:solidFill>
                <a:latin typeface="Arial Narrow" panose="020B0606020202030204" pitchFamily="34" charset="0"/>
                <a:cs typeface="Times New Roman" pitchFamily="18" charset="0"/>
              </a:rPr>
              <a:t>1981 г. </a:t>
            </a:r>
            <a:r>
              <a:rPr lang="ru-RU" sz="1100" dirty="0" smtClean="0">
                <a:solidFill>
                  <a:schemeClr val="tx1"/>
                </a:solidFill>
                <a:latin typeface="Arial Narrow" panose="020B0606020202030204" pitchFamily="34" charset="0"/>
                <a:cs typeface="Times New Roman" pitchFamily="18" charset="0"/>
              </a:rPr>
              <a:t>Орден  </a:t>
            </a:r>
            <a:r>
              <a:rPr lang="ru-RU" sz="1100" dirty="0">
                <a:solidFill>
                  <a:schemeClr val="tx1"/>
                </a:solidFill>
                <a:latin typeface="Arial Narrow" panose="020B0606020202030204" pitchFamily="34" charset="0"/>
                <a:cs typeface="Times New Roman" pitchFamily="18" charset="0"/>
              </a:rPr>
              <a:t>Красного </a:t>
            </a:r>
            <a:r>
              <a:rPr lang="ru-RU" sz="1100" dirty="0" smtClean="0">
                <a:solidFill>
                  <a:schemeClr val="tx1"/>
                </a:solidFill>
                <a:latin typeface="Arial Narrow" panose="020B0606020202030204" pitchFamily="34" charset="0"/>
                <a:cs typeface="Times New Roman" pitchFamily="18" charset="0"/>
              </a:rPr>
              <a:t>знамени.</a:t>
            </a:r>
            <a:endParaRPr lang="ru-RU" sz="1100" dirty="0">
              <a:solidFill>
                <a:schemeClr val="tx1"/>
              </a:solidFill>
              <a:latin typeface="Arial Narrow" panose="020B0606020202030204" pitchFamily="34" charset="0"/>
              <a:cs typeface="Times New Roman" pitchFamily="18" charset="0"/>
            </a:endParaRPr>
          </a:p>
          <a:p>
            <a:pPr indent="180975" algn="just" eaLnBrk="1" hangingPunct="1">
              <a:defRPr/>
            </a:pPr>
            <a:r>
              <a:rPr lang="ru-RU" sz="1100" dirty="0">
                <a:solidFill>
                  <a:schemeClr val="tx1"/>
                </a:solidFill>
                <a:latin typeface="Arial Narrow" panose="020B0606020202030204" pitchFamily="34" charset="0"/>
                <a:cs typeface="Times New Roman" pitchFamily="18" charset="0"/>
              </a:rPr>
              <a:t>За большие заслуги в подготовке офицерских кадров и вклад в развитие советской военной </a:t>
            </a:r>
            <a:r>
              <a:rPr lang="ru-RU" sz="1100" dirty="0" smtClean="0">
                <a:solidFill>
                  <a:schemeClr val="tx1"/>
                </a:solidFill>
                <a:latin typeface="Arial Narrow" panose="020B0606020202030204" pitchFamily="34" charset="0"/>
                <a:cs typeface="Times New Roman" pitchFamily="18" charset="0"/>
              </a:rPr>
              <a:t>науки.</a:t>
            </a:r>
            <a:endParaRPr lang="ru-RU" sz="1100" dirty="0">
              <a:solidFill>
                <a:schemeClr val="tx1"/>
              </a:solidFill>
              <a:latin typeface="Arial Narrow" panose="020B0606020202030204" pitchFamily="34" charset="0"/>
              <a:cs typeface="Times New Roman" pitchFamily="18" charset="0"/>
            </a:endParaRPr>
          </a:p>
        </p:txBody>
      </p:sp>
      <p:grpSp>
        <p:nvGrpSpPr>
          <p:cNvPr id="2" name="Группа 1"/>
          <p:cNvGrpSpPr/>
          <p:nvPr/>
        </p:nvGrpSpPr>
        <p:grpSpPr>
          <a:xfrm>
            <a:off x="94167" y="2245613"/>
            <a:ext cx="503291" cy="524277"/>
            <a:chOff x="-1764704" y="1220275"/>
            <a:chExt cx="503291" cy="524277"/>
          </a:xfrm>
        </p:grpSpPr>
        <p:sp>
          <p:nvSpPr>
            <p:cNvPr id="63" name="Прямоугольник 62"/>
            <p:cNvSpPr/>
            <p:nvPr/>
          </p:nvSpPr>
          <p:spPr>
            <a:xfrm>
              <a:off x="-1764704" y="1220275"/>
              <a:ext cx="503291" cy="524277"/>
            </a:xfrm>
            <a:prstGeom prst="rect">
              <a:avLst/>
            </a:prstGeom>
            <a:solidFill>
              <a:schemeClr val="bg1"/>
            </a:solidFill>
            <a:ln w="31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just" eaLnBrk="1" fontAlgn="auto" hangingPunct="1">
                <a:spcBef>
                  <a:spcPts val="0"/>
                </a:spcBef>
                <a:spcAft>
                  <a:spcPts val="0"/>
                </a:spcAft>
                <a:defRPr/>
              </a:pPr>
              <a:endParaRPr lang="ru-RU" sz="1200" b="1">
                <a:solidFill>
                  <a:schemeClr val="tx1"/>
                </a:solidFill>
                <a:latin typeface="Arial Narrow" panose="020B0606020202030204" pitchFamily="34" charset="0"/>
                <a:cs typeface="Times New Roman" pitchFamily="18" charset="0"/>
              </a:endParaRPr>
            </a:p>
          </p:txBody>
        </p:sp>
        <p:pic>
          <p:nvPicPr>
            <p:cNvPr id="64" name="Picture 16" descr="орден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62" y="1286212"/>
              <a:ext cx="392689" cy="37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Группа 7"/>
          <p:cNvGrpSpPr/>
          <p:nvPr/>
        </p:nvGrpSpPr>
        <p:grpSpPr>
          <a:xfrm>
            <a:off x="4688360" y="2996693"/>
            <a:ext cx="503291" cy="524277"/>
            <a:chOff x="-1778920" y="4650189"/>
            <a:chExt cx="503291" cy="524277"/>
          </a:xfrm>
        </p:grpSpPr>
        <p:sp>
          <p:nvSpPr>
            <p:cNvPr id="61" name="Прямоугольник 60"/>
            <p:cNvSpPr/>
            <p:nvPr/>
          </p:nvSpPr>
          <p:spPr>
            <a:xfrm>
              <a:off x="-1778920" y="4650189"/>
              <a:ext cx="503291" cy="524277"/>
            </a:xfrm>
            <a:prstGeom prst="rect">
              <a:avLst/>
            </a:prstGeom>
            <a:solidFill>
              <a:schemeClr val="bg1"/>
            </a:solidFill>
            <a:ln w="31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just" eaLnBrk="1" fontAlgn="auto" hangingPunct="1">
                <a:spcBef>
                  <a:spcPts val="0"/>
                </a:spcBef>
                <a:spcAft>
                  <a:spcPts val="0"/>
                </a:spcAft>
                <a:defRPr/>
              </a:pPr>
              <a:endParaRPr lang="ru-RU" sz="1200" b="1">
                <a:solidFill>
                  <a:schemeClr val="tx1"/>
                </a:solidFill>
                <a:latin typeface="Arial Narrow" panose="020B0606020202030204" pitchFamily="34" charset="0"/>
                <a:cs typeface="Times New Roman" pitchFamily="18" charset="0"/>
              </a:endParaRPr>
            </a:p>
          </p:txBody>
        </p:sp>
        <p:pic>
          <p:nvPicPr>
            <p:cNvPr id="65" name="Picture 20" descr="орден 5"/>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662" y="4715682"/>
              <a:ext cx="391446" cy="39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Группа 5"/>
          <p:cNvGrpSpPr/>
          <p:nvPr/>
        </p:nvGrpSpPr>
        <p:grpSpPr>
          <a:xfrm>
            <a:off x="97895" y="3794741"/>
            <a:ext cx="503291" cy="524277"/>
            <a:chOff x="-1763097" y="2914532"/>
            <a:chExt cx="503291" cy="524277"/>
          </a:xfrm>
        </p:grpSpPr>
        <p:sp>
          <p:nvSpPr>
            <p:cNvPr id="69" name="Прямоугольник 68"/>
            <p:cNvSpPr/>
            <p:nvPr/>
          </p:nvSpPr>
          <p:spPr>
            <a:xfrm>
              <a:off x="-1763097" y="2914532"/>
              <a:ext cx="503291" cy="524277"/>
            </a:xfrm>
            <a:prstGeom prst="rect">
              <a:avLst/>
            </a:prstGeom>
            <a:solidFill>
              <a:schemeClr val="bg1"/>
            </a:solidFill>
            <a:ln w="31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just" eaLnBrk="1" fontAlgn="auto" hangingPunct="1">
                <a:spcBef>
                  <a:spcPts val="0"/>
                </a:spcBef>
                <a:spcAft>
                  <a:spcPts val="0"/>
                </a:spcAft>
                <a:defRPr/>
              </a:pPr>
              <a:endParaRPr lang="ru-RU" sz="1200" b="1">
                <a:solidFill>
                  <a:schemeClr val="tx1"/>
                </a:solidFill>
                <a:latin typeface="Arial Narrow" panose="020B0606020202030204" pitchFamily="34" charset="0"/>
                <a:cs typeface="Times New Roman" pitchFamily="18" charset="0"/>
              </a:endParaRPr>
            </a:p>
          </p:txBody>
        </p:sp>
        <p:pic>
          <p:nvPicPr>
            <p:cNvPr id="70" name="Picture 18" descr="орден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183" y="2941158"/>
              <a:ext cx="447367" cy="45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Группа 6"/>
          <p:cNvGrpSpPr/>
          <p:nvPr/>
        </p:nvGrpSpPr>
        <p:grpSpPr>
          <a:xfrm>
            <a:off x="4668516" y="2245612"/>
            <a:ext cx="503291" cy="524277"/>
            <a:chOff x="-1770553" y="3770430"/>
            <a:chExt cx="503291" cy="524277"/>
          </a:xfrm>
        </p:grpSpPr>
        <p:sp>
          <p:nvSpPr>
            <p:cNvPr id="71" name="Прямоугольник 70"/>
            <p:cNvSpPr/>
            <p:nvPr/>
          </p:nvSpPr>
          <p:spPr>
            <a:xfrm>
              <a:off x="-1770553" y="3770430"/>
              <a:ext cx="503291" cy="524277"/>
            </a:xfrm>
            <a:prstGeom prst="rect">
              <a:avLst/>
            </a:prstGeom>
            <a:solidFill>
              <a:schemeClr val="bg1"/>
            </a:solidFill>
            <a:ln w="31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just" eaLnBrk="1" fontAlgn="auto" hangingPunct="1">
                <a:spcBef>
                  <a:spcPts val="0"/>
                </a:spcBef>
                <a:spcAft>
                  <a:spcPts val="0"/>
                </a:spcAft>
                <a:defRPr/>
              </a:pPr>
              <a:endParaRPr lang="ru-RU" sz="1200" b="1">
                <a:solidFill>
                  <a:schemeClr val="tx1"/>
                </a:solidFill>
                <a:latin typeface="Arial Narrow" panose="020B0606020202030204" pitchFamily="34" charset="0"/>
                <a:cs typeface="Times New Roman" pitchFamily="18" charset="0"/>
              </a:endParaRPr>
            </a:p>
          </p:txBody>
        </p:sp>
        <p:pic>
          <p:nvPicPr>
            <p:cNvPr id="72" name="Picture 19" descr="орден 1"/>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183" y="3784880"/>
              <a:ext cx="447367" cy="4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Группа 4"/>
          <p:cNvGrpSpPr/>
          <p:nvPr/>
        </p:nvGrpSpPr>
        <p:grpSpPr>
          <a:xfrm>
            <a:off x="101622" y="2989697"/>
            <a:ext cx="503291" cy="524277"/>
            <a:chOff x="-1759370" y="2077401"/>
            <a:chExt cx="503291" cy="524277"/>
          </a:xfrm>
        </p:grpSpPr>
        <p:sp>
          <p:nvSpPr>
            <p:cNvPr id="62" name="Прямоугольник 61"/>
            <p:cNvSpPr/>
            <p:nvPr/>
          </p:nvSpPr>
          <p:spPr>
            <a:xfrm>
              <a:off x="-1759370" y="2077401"/>
              <a:ext cx="503291" cy="524277"/>
            </a:xfrm>
            <a:prstGeom prst="rect">
              <a:avLst/>
            </a:prstGeom>
            <a:solidFill>
              <a:schemeClr val="bg1"/>
            </a:solidFill>
            <a:ln w="31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just" eaLnBrk="1" fontAlgn="auto" hangingPunct="1">
                <a:spcBef>
                  <a:spcPts val="0"/>
                </a:spcBef>
                <a:spcAft>
                  <a:spcPts val="0"/>
                </a:spcAft>
                <a:defRPr/>
              </a:pPr>
              <a:endParaRPr lang="ru-RU" sz="1200" b="1">
                <a:solidFill>
                  <a:schemeClr val="tx1"/>
                </a:solidFill>
                <a:latin typeface="Arial Narrow" panose="020B0606020202030204" pitchFamily="34" charset="0"/>
                <a:cs typeface="Times New Roman" pitchFamily="18" charset="0"/>
              </a:endParaRPr>
            </a:p>
          </p:txBody>
        </p:sp>
        <p:pic>
          <p:nvPicPr>
            <p:cNvPr id="75" name="Picture 97" descr="Рисунок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8183" y="2084397"/>
              <a:ext cx="463522" cy="44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6" name="Picture 7" descr="БКЗ1к"/>
          <p:cNvPicPr>
            <a:picLocks noChangeAspect="1" noChangeArrowheads="1"/>
          </p:cNvPicPr>
          <p:nvPr/>
        </p:nvPicPr>
        <p:blipFill>
          <a:blip r:embed="rId8"/>
          <a:srcRect/>
          <a:stretch>
            <a:fillRect/>
          </a:stretch>
        </p:blipFill>
        <p:spPr bwMode="auto">
          <a:xfrm>
            <a:off x="1475656" y="622344"/>
            <a:ext cx="590042" cy="669534"/>
          </a:xfrm>
          <a:prstGeom prst="rect">
            <a:avLst/>
          </a:prstGeom>
          <a:noFill/>
          <a:ln w="9525">
            <a:noFill/>
            <a:miter lim="800000"/>
            <a:headEnd/>
            <a:tailEnd/>
          </a:ln>
          <a:effectLst>
            <a:outerShdw blurRad="50800" dist="38100" dir="18900000" algn="bl" rotWithShape="0">
              <a:prstClr val="black">
                <a:alpha val="40000"/>
              </a:prstClr>
            </a:outerShdw>
          </a:effectLst>
        </p:spPr>
      </p:pic>
      <p:grpSp>
        <p:nvGrpSpPr>
          <p:cNvPr id="4" name="Группа 3"/>
          <p:cNvGrpSpPr/>
          <p:nvPr/>
        </p:nvGrpSpPr>
        <p:grpSpPr>
          <a:xfrm>
            <a:off x="4684290" y="3808820"/>
            <a:ext cx="487517" cy="504480"/>
            <a:chOff x="8391817" y="2254352"/>
            <a:chExt cx="479907" cy="489751"/>
          </a:xfrm>
        </p:grpSpPr>
        <p:sp>
          <p:nvSpPr>
            <p:cNvPr id="85" name="Прямоугольник 84"/>
            <p:cNvSpPr/>
            <p:nvPr/>
          </p:nvSpPr>
          <p:spPr>
            <a:xfrm>
              <a:off x="8391817" y="2254352"/>
              <a:ext cx="479907" cy="489751"/>
            </a:xfrm>
            <a:prstGeom prst="rect">
              <a:avLst/>
            </a:prstGeom>
            <a:solidFill>
              <a:schemeClr val="bg1"/>
            </a:solidFill>
            <a:ln w="31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just" eaLnBrk="1" fontAlgn="auto" hangingPunct="1">
                <a:spcBef>
                  <a:spcPts val="0"/>
                </a:spcBef>
                <a:spcAft>
                  <a:spcPts val="0"/>
                </a:spcAft>
                <a:defRPr/>
              </a:pPr>
              <a:endParaRPr lang="ru-RU" sz="1200" b="1">
                <a:solidFill>
                  <a:schemeClr val="tx1"/>
                </a:solidFill>
                <a:latin typeface="Times New Roman" pitchFamily="18" charset="0"/>
                <a:cs typeface="Times New Roman" pitchFamily="18" charset="0"/>
              </a:endParaRPr>
            </a:p>
          </p:txBody>
        </p:sp>
        <p:pic>
          <p:nvPicPr>
            <p:cNvPr id="86" name="Picture 21" descr="орден 6"/>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20366" y="2321028"/>
              <a:ext cx="426581" cy="36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Группа 2"/>
          <p:cNvGrpSpPr/>
          <p:nvPr/>
        </p:nvGrpSpPr>
        <p:grpSpPr>
          <a:xfrm>
            <a:off x="4654917" y="4567496"/>
            <a:ext cx="519303" cy="524584"/>
            <a:chOff x="8353451" y="4367219"/>
            <a:chExt cx="642942" cy="671517"/>
          </a:xfrm>
        </p:grpSpPr>
        <p:sp>
          <p:nvSpPr>
            <p:cNvPr id="87" name="Прямоугольник 86"/>
            <p:cNvSpPr/>
            <p:nvPr/>
          </p:nvSpPr>
          <p:spPr>
            <a:xfrm>
              <a:off x="8353451" y="4367219"/>
              <a:ext cx="642942" cy="671517"/>
            </a:xfrm>
            <a:prstGeom prst="rect">
              <a:avLst/>
            </a:prstGeom>
            <a:solidFill>
              <a:schemeClr val="bg1"/>
            </a:solidFill>
            <a:ln w="31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3">
              <a:schemeClr val="accent3"/>
            </a:fillRef>
            <a:effectRef idx="2">
              <a:schemeClr val="accent3"/>
            </a:effectRef>
            <a:fontRef idx="minor">
              <a:schemeClr val="lt1"/>
            </a:fontRef>
          </p:style>
          <p:txBody>
            <a:bodyPr anchor="ctr"/>
            <a:lstStyle/>
            <a:p>
              <a:pPr algn="just" eaLnBrk="1" fontAlgn="auto" hangingPunct="1">
                <a:spcBef>
                  <a:spcPts val="0"/>
                </a:spcBef>
                <a:spcAft>
                  <a:spcPts val="0"/>
                </a:spcAft>
                <a:defRPr/>
              </a:pPr>
              <a:endParaRPr lang="ru-RU" sz="1200" b="1">
                <a:solidFill>
                  <a:schemeClr val="tx1"/>
                </a:solidFill>
                <a:latin typeface="Times New Roman" pitchFamily="18" charset="0"/>
                <a:cs typeface="Times New Roman" pitchFamily="18" charset="0"/>
              </a:endParaRPr>
            </a:p>
          </p:txBody>
        </p:sp>
        <p:pic>
          <p:nvPicPr>
            <p:cNvPr id="88" name="Picture 22" descr="орден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9625" y="4386126"/>
              <a:ext cx="527049" cy="56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 name="Picture 75" descr="C:\Users\Разведка\Desktop\Рисунок1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2</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47"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smtClean="0">
                <a:solidFill>
                  <a:srgbClr val="003366"/>
                </a:solidFill>
                <a:latin typeface="Arial Narrow" pitchFamily="34" charset="0"/>
              </a:rPr>
              <a:t>АКАДЕМИЯ СЕГОДНЯ</a:t>
            </a:r>
            <a:endParaRPr lang="ru-RU" altLang="ru-RU" sz="1600" b="1" dirty="0">
              <a:solidFill>
                <a:srgbClr val="003366"/>
              </a:solidFill>
              <a:latin typeface="Arial Narrow" pitchFamily="34" charset="0"/>
            </a:endParaRPr>
          </a:p>
        </p:txBody>
      </p:sp>
      <p:pic>
        <p:nvPicPr>
          <p:cNvPr id="48" name="Рисунок 8" descr="Без имени-2.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noChangeArrowheads="1"/>
          </p:cNvPicPr>
          <p:nvPr/>
        </p:nvPicPr>
        <p:blipFill>
          <a:blip r:embed="rId13"/>
          <a:srcRect/>
          <a:stretch>
            <a:fillRect/>
          </a:stretch>
        </p:blipFill>
        <p:spPr bwMode="auto">
          <a:xfrm>
            <a:off x="71307" y="607554"/>
            <a:ext cx="1218890" cy="1539292"/>
          </a:xfrm>
          <a:prstGeom prst="rect">
            <a:avLst/>
          </a:prstGeom>
          <a:ln w="6350">
            <a:solidFill>
              <a:schemeClr val="bg1"/>
            </a:solidFill>
            <a:miter lim="800000"/>
            <a:headEnd/>
            <a:tailEnd/>
          </a:ln>
          <a:effectLst>
            <a:outerShdw blurRad="292100" dist="139700" dir="2700000" algn="tl" rotWithShape="0">
              <a:srgbClr val="333333">
                <a:alpha val="65000"/>
              </a:srgbClr>
            </a:outerShdw>
          </a:effectLst>
        </p:spPr>
      </p:pic>
      <p:sp>
        <p:nvSpPr>
          <p:cNvPr id="50" name="Text Box 3"/>
          <p:cNvSpPr txBox="1">
            <a:spLocks noChangeArrowheads="1"/>
          </p:cNvSpPr>
          <p:nvPr/>
        </p:nvSpPr>
        <p:spPr bwMode="auto">
          <a:xfrm>
            <a:off x="1547664" y="1331126"/>
            <a:ext cx="7560839" cy="430887"/>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В 1972г</a:t>
            </a:r>
            <a:r>
              <a:rPr lang="ru-RU" sz="1100" b="1" dirty="0" smtClean="0">
                <a:solidFill>
                  <a:schemeClr val="tx1"/>
                </a:solidFill>
                <a:latin typeface="Arial Narrow" panose="020B0606020202030204" pitchFamily="34" charset="0"/>
                <a:cs typeface="Times New Roman" pitchFamily="18" charset="0"/>
              </a:rPr>
              <a:t>.  «</a:t>
            </a:r>
            <a:r>
              <a:rPr lang="ru-RU" sz="1100" dirty="0">
                <a:solidFill>
                  <a:schemeClr val="tx1"/>
                </a:solidFill>
                <a:latin typeface="Arial Narrow" panose="020B0606020202030204" pitchFamily="34" charset="0"/>
                <a:cs typeface="Times New Roman" pitchFamily="18" charset="0"/>
              </a:rPr>
              <a:t>Юбилейный почетный знак ЦК КПСС, Президиума Верховного Совета СССР и Совета Министров СССР». </a:t>
            </a:r>
            <a:endParaRPr lang="ru-RU" sz="1100" dirty="0" smtClean="0">
              <a:solidFill>
                <a:schemeClr val="tx1"/>
              </a:solidFill>
              <a:latin typeface="Arial Narrow" panose="020B0606020202030204" pitchFamily="34" charset="0"/>
              <a:cs typeface="Times New Roman" pitchFamily="18" charset="0"/>
            </a:endParaRPr>
          </a:p>
          <a:p>
            <a:pPr indent="180975" algn="just" eaLnBrk="1" hangingPunct="1">
              <a:defRPr/>
            </a:pPr>
            <a:r>
              <a:rPr lang="ru-RU" sz="1100" dirty="0" smtClean="0">
                <a:solidFill>
                  <a:schemeClr val="tx1"/>
                </a:solidFill>
                <a:latin typeface="Arial Narrow" panose="020B0606020202030204" pitchFamily="34" charset="0"/>
                <a:cs typeface="Times New Roman" pitchFamily="18" charset="0"/>
              </a:rPr>
              <a:t>За </a:t>
            </a:r>
            <a:r>
              <a:rPr lang="ru-RU" sz="1100" dirty="0">
                <a:solidFill>
                  <a:schemeClr val="tx1"/>
                </a:solidFill>
                <a:latin typeface="Arial Narrow" panose="020B0606020202030204" pitchFamily="34" charset="0"/>
                <a:cs typeface="Times New Roman" pitchFamily="18" charset="0"/>
              </a:rPr>
              <a:t>успехи в обучении </a:t>
            </a:r>
            <a:r>
              <a:rPr lang="ru-RU" sz="1100" dirty="0" smtClean="0">
                <a:solidFill>
                  <a:schemeClr val="tx1"/>
                </a:solidFill>
                <a:latin typeface="Arial Narrow" panose="020B0606020202030204" pitchFamily="34" charset="0"/>
                <a:cs typeface="Times New Roman" pitchFamily="18" charset="0"/>
              </a:rPr>
              <a:t>слушателей.</a:t>
            </a:r>
            <a:endParaRPr lang="ru-RU" sz="1100" dirty="0">
              <a:solidFill>
                <a:schemeClr val="tx1"/>
              </a:solidFill>
              <a:latin typeface="Arial Narrow" panose="020B0606020202030204" pitchFamily="34" charset="0"/>
              <a:cs typeface="Times New Roman" pitchFamily="18" charset="0"/>
            </a:endParaRPr>
          </a:p>
        </p:txBody>
      </p:sp>
      <p:sp>
        <p:nvSpPr>
          <p:cNvPr id="51" name="Text Box 3"/>
          <p:cNvSpPr txBox="1">
            <a:spLocks noChangeArrowheads="1"/>
          </p:cNvSpPr>
          <p:nvPr/>
        </p:nvSpPr>
        <p:spPr bwMode="auto">
          <a:xfrm>
            <a:off x="1547663" y="1879531"/>
            <a:ext cx="7560839" cy="261610"/>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2007 г. </a:t>
            </a:r>
            <a:r>
              <a:rPr lang="ru-RU" sz="1100" dirty="0">
                <a:solidFill>
                  <a:schemeClr val="tx1"/>
                </a:solidFill>
                <a:latin typeface="Arial Narrow" panose="020B0606020202030204" pitchFamily="34" charset="0"/>
                <a:cs typeface="Times New Roman" pitchFamily="18" charset="0"/>
              </a:rPr>
              <a:t>Вымпел Министра обороны Российской Федерации «За мужество,  воинскую </a:t>
            </a:r>
            <a:r>
              <a:rPr lang="ru-RU" sz="1100" dirty="0" smtClean="0">
                <a:solidFill>
                  <a:schemeClr val="tx1"/>
                </a:solidFill>
                <a:latin typeface="Arial Narrow" panose="020B0606020202030204" pitchFamily="34" charset="0"/>
                <a:cs typeface="Times New Roman" pitchFamily="18" charset="0"/>
              </a:rPr>
              <a:t>доблесть и </a:t>
            </a:r>
            <a:r>
              <a:rPr lang="ru-RU" sz="1100" dirty="0">
                <a:solidFill>
                  <a:schemeClr val="tx1"/>
                </a:solidFill>
                <a:latin typeface="Arial Narrow" panose="020B0606020202030204" pitchFamily="34" charset="0"/>
                <a:cs typeface="Times New Roman" pitchFamily="18" charset="0"/>
              </a:rPr>
              <a:t>высокую боевую выучку</a:t>
            </a:r>
            <a:r>
              <a:rPr lang="ru-RU" sz="1100" dirty="0" smtClean="0">
                <a:solidFill>
                  <a:schemeClr val="tx1"/>
                </a:solidFill>
                <a:latin typeface="Arial Narrow" panose="020B0606020202030204" pitchFamily="34" charset="0"/>
                <a:cs typeface="Times New Roman" pitchFamily="18" charset="0"/>
              </a:rPr>
              <a:t>».</a:t>
            </a:r>
            <a:endParaRPr lang="ru-RU" sz="1100" dirty="0">
              <a:solidFill>
                <a:schemeClr val="tx1"/>
              </a:solidFill>
              <a:latin typeface="Arial Narrow" panose="020B0606020202030204" pitchFamily="34" charset="0"/>
              <a:cs typeface="Times New Roman" pitchFamily="18" charset="0"/>
            </a:endParaRPr>
          </a:p>
        </p:txBody>
      </p:sp>
      <p:sp>
        <p:nvSpPr>
          <p:cNvPr id="52" name="Text Box 3"/>
          <p:cNvSpPr txBox="1">
            <a:spLocks noChangeArrowheads="1"/>
          </p:cNvSpPr>
          <p:nvPr/>
        </p:nvSpPr>
        <p:spPr bwMode="auto">
          <a:xfrm>
            <a:off x="682084" y="2223749"/>
            <a:ext cx="3817908" cy="600164"/>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1975 г. </a:t>
            </a:r>
            <a:r>
              <a:rPr lang="ru-RU" sz="1100" dirty="0">
                <a:solidFill>
                  <a:schemeClr val="tx1"/>
                </a:solidFill>
                <a:latin typeface="Arial Narrow" panose="020B0606020202030204" pitchFamily="34" charset="0"/>
                <a:cs typeface="Times New Roman" pitchFamily="18" charset="0"/>
              </a:rPr>
              <a:t>Боевой орден «За заслуги перед народом </a:t>
            </a:r>
            <a:r>
              <a:rPr lang="ru-RU" sz="1100" dirty="0" smtClean="0">
                <a:solidFill>
                  <a:schemeClr val="tx1"/>
                </a:solidFill>
                <a:latin typeface="Arial Narrow" panose="020B0606020202030204" pitchFamily="34" charset="0"/>
                <a:cs typeface="Times New Roman" pitchFamily="18" charset="0"/>
              </a:rPr>
              <a:t/>
            </a:r>
            <a:br>
              <a:rPr lang="ru-RU" sz="1100" dirty="0" smtClean="0">
                <a:solidFill>
                  <a:schemeClr val="tx1"/>
                </a:solidFill>
                <a:latin typeface="Arial Narrow" panose="020B0606020202030204" pitchFamily="34" charset="0"/>
                <a:cs typeface="Times New Roman" pitchFamily="18" charset="0"/>
              </a:rPr>
            </a:br>
            <a:r>
              <a:rPr lang="ru-RU" sz="1100" dirty="0" smtClean="0">
                <a:solidFill>
                  <a:schemeClr val="tx1"/>
                </a:solidFill>
                <a:latin typeface="Arial Narrow" panose="020B0606020202030204" pitchFamily="34" charset="0"/>
                <a:cs typeface="Times New Roman" pitchFamily="18" charset="0"/>
              </a:rPr>
              <a:t>и </a:t>
            </a:r>
            <a:r>
              <a:rPr lang="ru-RU" sz="1100" dirty="0">
                <a:solidFill>
                  <a:schemeClr val="tx1"/>
                </a:solidFill>
                <a:latin typeface="Arial Narrow" panose="020B0606020202030204" pitchFamily="34" charset="0"/>
                <a:cs typeface="Times New Roman" pitchFamily="18" charset="0"/>
              </a:rPr>
              <a:t>Отечеством» (в золоте) ГДР. За успехи в обучении военнослужащих национальной армии </a:t>
            </a:r>
            <a:r>
              <a:rPr lang="ru-RU" sz="1100" dirty="0" smtClean="0">
                <a:solidFill>
                  <a:schemeClr val="tx1"/>
                </a:solidFill>
                <a:latin typeface="Arial Narrow" panose="020B0606020202030204" pitchFamily="34" charset="0"/>
                <a:cs typeface="Times New Roman" pitchFamily="18" charset="0"/>
              </a:rPr>
              <a:t>ГДР. </a:t>
            </a:r>
            <a:endParaRPr lang="ru-RU" sz="1100" dirty="0">
              <a:solidFill>
                <a:schemeClr val="tx1"/>
              </a:solidFill>
              <a:latin typeface="Arial Narrow" panose="020B0606020202030204" pitchFamily="34" charset="0"/>
              <a:cs typeface="Times New Roman" pitchFamily="18" charset="0"/>
            </a:endParaRPr>
          </a:p>
        </p:txBody>
      </p:sp>
      <p:sp>
        <p:nvSpPr>
          <p:cNvPr id="53" name="Text Box 3"/>
          <p:cNvSpPr txBox="1">
            <a:spLocks noChangeArrowheads="1"/>
          </p:cNvSpPr>
          <p:nvPr/>
        </p:nvSpPr>
        <p:spPr bwMode="auto">
          <a:xfrm>
            <a:off x="5290595" y="2222752"/>
            <a:ext cx="3817908" cy="600164"/>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1982 г. </a:t>
            </a:r>
            <a:r>
              <a:rPr lang="ru-RU" sz="1100" dirty="0">
                <a:solidFill>
                  <a:schemeClr val="tx1"/>
                </a:solidFill>
                <a:latin typeface="Arial Narrow" panose="020B0606020202030204" pitchFamily="34" charset="0"/>
                <a:cs typeface="Times New Roman" pitchFamily="18" charset="0"/>
              </a:rPr>
              <a:t>Орден «Народная республика Болгария» I степени. </a:t>
            </a:r>
            <a:r>
              <a:rPr lang="ru-RU" sz="1100" dirty="0" smtClean="0">
                <a:solidFill>
                  <a:schemeClr val="tx1"/>
                </a:solidFill>
                <a:latin typeface="Arial Narrow" panose="020B0606020202030204" pitchFamily="34" charset="0"/>
                <a:cs typeface="Times New Roman" pitchFamily="18" charset="0"/>
              </a:rPr>
              <a:t/>
            </a:r>
            <a:br>
              <a:rPr lang="ru-RU" sz="1100" dirty="0" smtClean="0">
                <a:solidFill>
                  <a:schemeClr val="tx1"/>
                </a:solidFill>
                <a:latin typeface="Arial Narrow" panose="020B0606020202030204" pitchFamily="34" charset="0"/>
                <a:cs typeface="Times New Roman" pitchFamily="18" charset="0"/>
              </a:rPr>
            </a:br>
            <a:r>
              <a:rPr lang="ru-RU" sz="1100" dirty="0" smtClean="0">
                <a:solidFill>
                  <a:schemeClr val="tx1"/>
                </a:solidFill>
                <a:latin typeface="Arial Narrow" panose="020B0606020202030204" pitchFamily="34" charset="0"/>
                <a:cs typeface="Times New Roman" pitchFamily="18" charset="0"/>
              </a:rPr>
              <a:t>За </a:t>
            </a:r>
            <a:r>
              <a:rPr lang="ru-RU" sz="1100" dirty="0">
                <a:solidFill>
                  <a:schemeClr val="tx1"/>
                </a:solidFill>
                <a:latin typeface="Arial Narrow" panose="020B0606020202030204" pitchFamily="34" charset="0"/>
                <a:cs typeface="Times New Roman" pitchFamily="18" charset="0"/>
              </a:rPr>
              <a:t>большие заслуги в подготовке и воспитании командных кадров для Болгарской Народной </a:t>
            </a:r>
            <a:r>
              <a:rPr lang="ru-RU" sz="1100" dirty="0" smtClean="0">
                <a:solidFill>
                  <a:schemeClr val="tx1"/>
                </a:solidFill>
                <a:latin typeface="Arial Narrow" panose="020B0606020202030204" pitchFamily="34" charset="0"/>
                <a:cs typeface="Times New Roman" pitchFamily="18" charset="0"/>
              </a:rPr>
              <a:t>Армии.</a:t>
            </a:r>
            <a:endParaRPr lang="ru-RU" sz="1100" dirty="0">
              <a:solidFill>
                <a:schemeClr val="tx1"/>
              </a:solidFill>
              <a:latin typeface="Arial Narrow" panose="020B0606020202030204" pitchFamily="34" charset="0"/>
              <a:cs typeface="Times New Roman" pitchFamily="18" charset="0"/>
            </a:endParaRPr>
          </a:p>
        </p:txBody>
      </p:sp>
      <p:sp>
        <p:nvSpPr>
          <p:cNvPr id="54" name="Text Box 3"/>
          <p:cNvSpPr txBox="1">
            <a:spLocks noChangeArrowheads="1"/>
          </p:cNvSpPr>
          <p:nvPr/>
        </p:nvSpPr>
        <p:spPr bwMode="auto">
          <a:xfrm>
            <a:off x="682084" y="3006203"/>
            <a:ext cx="3817908" cy="430887"/>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1978 г. </a:t>
            </a:r>
            <a:r>
              <a:rPr lang="ru-RU" sz="1100" dirty="0">
                <a:solidFill>
                  <a:schemeClr val="tx1"/>
                </a:solidFill>
                <a:latin typeface="Arial Narrow" panose="020B0606020202030204" pitchFamily="34" charset="0"/>
                <a:cs typeface="Times New Roman" pitchFamily="18" charset="0"/>
              </a:rPr>
              <a:t>Орден Красного Знамени ЧССР За активное участие </a:t>
            </a:r>
            <a:r>
              <a:rPr lang="ru-RU" sz="1100" dirty="0" smtClean="0">
                <a:solidFill>
                  <a:schemeClr val="tx1"/>
                </a:solidFill>
                <a:latin typeface="Arial Narrow" panose="020B0606020202030204" pitchFamily="34" charset="0"/>
                <a:cs typeface="Times New Roman" pitchFamily="18" charset="0"/>
              </a:rPr>
              <a:t/>
            </a:r>
            <a:br>
              <a:rPr lang="ru-RU" sz="1100" dirty="0" smtClean="0">
                <a:solidFill>
                  <a:schemeClr val="tx1"/>
                </a:solidFill>
                <a:latin typeface="Arial Narrow" panose="020B0606020202030204" pitchFamily="34" charset="0"/>
                <a:cs typeface="Times New Roman" pitchFamily="18" charset="0"/>
              </a:rPr>
            </a:br>
            <a:r>
              <a:rPr lang="ru-RU" sz="1100" dirty="0" smtClean="0">
                <a:solidFill>
                  <a:schemeClr val="tx1"/>
                </a:solidFill>
                <a:latin typeface="Arial Narrow" panose="020B0606020202030204" pitchFamily="34" charset="0"/>
                <a:cs typeface="Times New Roman" pitchFamily="18" charset="0"/>
              </a:rPr>
              <a:t>в </a:t>
            </a:r>
            <a:r>
              <a:rPr lang="ru-RU" sz="1100" dirty="0">
                <a:solidFill>
                  <a:schemeClr val="tx1"/>
                </a:solidFill>
                <a:latin typeface="Arial Narrow" panose="020B0606020202030204" pitchFamily="34" charset="0"/>
                <a:cs typeface="Times New Roman" pitchFamily="18" charset="0"/>
              </a:rPr>
              <a:t>подготовке кадров Чехословацкой народной </a:t>
            </a:r>
            <a:r>
              <a:rPr lang="ru-RU" sz="1100" dirty="0" smtClean="0">
                <a:solidFill>
                  <a:schemeClr val="tx1"/>
                </a:solidFill>
                <a:latin typeface="Arial Narrow" panose="020B0606020202030204" pitchFamily="34" charset="0"/>
                <a:cs typeface="Times New Roman" pitchFamily="18" charset="0"/>
              </a:rPr>
              <a:t>армии.</a:t>
            </a:r>
            <a:endParaRPr lang="ru-RU" sz="1100" dirty="0">
              <a:solidFill>
                <a:schemeClr val="tx1"/>
              </a:solidFill>
              <a:latin typeface="Arial Narrow" panose="020B0606020202030204" pitchFamily="34" charset="0"/>
              <a:cs typeface="Times New Roman" pitchFamily="18" charset="0"/>
            </a:endParaRPr>
          </a:p>
        </p:txBody>
      </p:sp>
      <p:sp>
        <p:nvSpPr>
          <p:cNvPr id="55" name="Text Box 3"/>
          <p:cNvSpPr txBox="1">
            <a:spLocks noChangeArrowheads="1"/>
          </p:cNvSpPr>
          <p:nvPr/>
        </p:nvSpPr>
        <p:spPr bwMode="auto">
          <a:xfrm>
            <a:off x="682084" y="3625620"/>
            <a:ext cx="3817908" cy="938719"/>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1978 г. </a:t>
            </a:r>
            <a:r>
              <a:rPr lang="ru-RU" sz="1100" dirty="0">
                <a:solidFill>
                  <a:schemeClr val="tx1"/>
                </a:solidFill>
                <a:latin typeface="Arial Narrow" panose="020B0606020202030204" pitchFamily="34" charset="0"/>
                <a:cs typeface="Times New Roman" pitchFamily="18" charset="0"/>
              </a:rPr>
              <a:t>Командорский Крест со Звездой ордена Заслуги Польской Народной Республики. За многолетний большой вклад </a:t>
            </a:r>
            <a:r>
              <a:rPr lang="ru-RU" sz="1100" dirty="0" smtClean="0">
                <a:solidFill>
                  <a:schemeClr val="tx1"/>
                </a:solidFill>
                <a:latin typeface="Arial Narrow" panose="020B0606020202030204" pitchFamily="34" charset="0"/>
                <a:cs typeface="Times New Roman" pitchFamily="18" charset="0"/>
              </a:rPr>
              <a:t/>
            </a:r>
            <a:br>
              <a:rPr lang="ru-RU" sz="1100" dirty="0" smtClean="0">
                <a:solidFill>
                  <a:schemeClr val="tx1"/>
                </a:solidFill>
                <a:latin typeface="Arial Narrow" panose="020B0606020202030204" pitchFamily="34" charset="0"/>
                <a:cs typeface="Times New Roman" pitchFamily="18" charset="0"/>
              </a:rPr>
            </a:br>
            <a:r>
              <a:rPr lang="ru-RU" sz="1100" dirty="0" smtClean="0">
                <a:solidFill>
                  <a:schemeClr val="tx1"/>
                </a:solidFill>
                <a:latin typeface="Arial Narrow" panose="020B0606020202030204" pitchFamily="34" charset="0"/>
                <a:cs typeface="Times New Roman" pitchFamily="18" charset="0"/>
              </a:rPr>
              <a:t>в </a:t>
            </a:r>
            <a:r>
              <a:rPr lang="ru-RU" sz="1100" dirty="0">
                <a:solidFill>
                  <a:schemeClr val="tx1"/>
                </a:solidFill>
                <a:latin typeface="Arial Narrow" panose="020B0606020202030204" pitchFamily="34" charset="0"/>
                <a:cs typeface="Times New Roman" pitchFamily="18" charset="0"/>
              </a:rPr>
              <a:t>дело обучения и совершенствования командно-штабных кадров для нужд войск ПВО страны Вооруженных Сил Польской Народной Республики</a:t>
            </a:r>
          </a:p>
        </p:txBody>
      </p:sp>
      <p:sp>
        <p:nvSpPr>
          <p:cNvPr id="56" name="Text Box 3"/>
          <p:cNvSpPr txBox="1">
            <a:spLocks noChangeArrowheads="1"/>
          </p:cNvSpPr>
          <p:nvPr/>
        </p:nvSpPr>
        <p:spPr bwMode="auto">
          <a:xfrm>
            <a:off x="5290595" y="2890737"/>
            <a:ext cx="3817908" cy="769441"/>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1985 г. </a:t>
            </a:r>
            <a:r>
              <a:rPr lang="ru-RU" sz="1100" dirty="0">
                <a:solidFill>
                  <a:schemeClr val="tx1"/>
                </a:solidFill>
                <a:latin typeface="Arial Narrow" panose="020B0606020202030204" pitchFamily="34" charset="0"/>
                <a:cs typeface="Times New Roman" pitchFamily="18" charset="0"/>
              </a:rPr>
              <a:t>Орден Красной Звезды Венгерской Народной Республики. За продолжительную и результативную деятельность в области поддержки и развития сотрудничества </a:t>
            </a:r>
            <a:r>
              <a:rPr lang="ru-RU" sz="1100" dirty="0" smtClean="0">
                <a:solidFill>
                  <a:schemeClr val="tx1"/>
                </a:solidFill>
                <a:latin typeface="Arial Narrow" panose="020B0606020202030204" pitchFamily="34" charset="0"/>
                <a:cs typeface="Times New Roman" pitchFamily="18" charset="0"/>
              </a:rPr>
              <a:t/>
            </a:r>
            <a:br>
              <a:rPr lang="ru-RU" sz="1100" dirty="0" smtClean="0">
                <a:solidFill>
                  <a:schemeClr val="tx1"/>
                </a:solidFill>
                <a:latin typeface="Arial Narrow" panose="020B0606020202030204" pitchFamily="34" charset="0"/>
                <a:cs typeface="Times New Roman" pitchFamily="18" charset="0"/>
              </a:rPr>
            </a:br>
            <a:r>
              <a:rPr lang="ru-RU" sz="1100" dirty="0" smtClean="0">
                <a:solidFill>
                  <a:schemeClr val="tx1"/>
                </a:solidFill>
                <a:latin typeface="Arial Narrow" panose="020B0606020202030204" pitchFamily="34" charset="0"/>
                <a:cs typeface="Times New Roman" pitchFamily="18" charset="0"/>
              </a:rPr>
              <a:t>и </a:t>
            </a:r>
            <a:r>
              <a:rPr lang="ru-RU" sz="1100" dirty="0">
                <a:solidFill>
                  <a:schemeClr val="tx1"/>
                </a:solidFill>
                <a:latin typeface="Arial Narrow" panose="020B0606020202030204" pitchFamily="34" charset="0"/>
                <a:cs typeface="Times New Roman" pitchFamily="18" charset="0"/>
              </a:rPr>
              <a:t>межгосударственных отношений между СССР и ВНР. </a:t>
            </a:r>
          </a:p>
        </p:txBody>
      </p:sp>
      <p:sp>
        <p:nvSpPr>
          <p:cNvPr id="59" name="Text Box 3"/>
          <p:cNvSpPr txBox="1">
            <a:spLocks noChangeArrowheads="1"/>
          </p:cNvSpPr>
          <p:nvPr/>
        </p:nvSpPr>
        <p:spPr bwMode="auto">
          <a:xfrm>
            <a:off x="5290595" y="3708834"/>
            <a:ext cx="3817908" cy="769441"/>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1988 г. </a:t>
            </a:r>
            <a:r>
              <a:rPr lang="ru-RU" sz="1100" dirty="0">
                <a:solidFill>
                  <a:schemeClr val="tx1"/>
                </a:solidFill>
                <a:latin typeface="Arial Narrow" panose="020B0606020202030204" pitchFamily="34" charset="0"/>
                <a:cs typeface="Times New Roman" pitchFamily="18" charset="0"/>
              </a:rPr>
              <a:t>Орден «За боевые заслуги» I степени Социалистической Республики Вьетнам. За активный вклад в дело строительства армии, повышения обороноспособности и защиты Родины Вьетнамского народа.</a:t>
            </a:r>
          </a:p>
        </p:txBody>
      </p:sp>
      <p:sp>
        <p:nvSpPr>
          <p:cNvPr id="60" name="Text Box 3"/>
          <p:cNvSpPr txBox="1">
            <a:spLocks noChangeArrowheads="1"/>
          </p:cNvSpPr>
          <p:nvPr/>
        </p:nvSpPr>
        <p:spPr bwMode="auto">
          <a:xfrm>
            <a:off x="5290595" y="4523956"/>
            <a:ext cx="3817908" cy="600164"/>
          </a:xfrm>
          <a:prstGeom prst="rect">
            <a:avLst/>
          </a:prstGeom>
          <a:solidFill>
            <a:srgbClr val="FFE2C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anchor="ctr">
            <a:spAutoFit/>
          </a:bodyPr>
          <a:lstStyle/>
          <a:p>
            <a:pPr indent="180975" algn="just" eaLnBrk="1" hangingPunct="1">
              <a:defRPr/>
            </a:pPr>
            <a:r>
              <a:rPr lang="ru-RU" sz="1100" b="1" dirty="0">
                <a:solidFill>
                  <a:schemeClr val="tx1"/>
                </a:solidFill>
                <a:latin typeface="Arial Narrow" panose="020B0606020202030204" pitchFamily="34" charset="0"/>
                <a:cs typeface="Times New Roman" pitchFamily="18" charset="0"/>
              </a:rPr>
              <a:t>1992 г. </a:t>
            </a:r>
            <a:r>
              <a:rPr lang="ru-RU" sz="1100" dirty="0">
                <a:solidFill>
                  <a:schemeClr val="tx1"/>
                </a:solidFill>
                <a:latin typeface="Arial Narrow" panose="020B0606020202030204" pitchFamily="34" charset="0"/>
                <a:cs typeface="Times New Roman" pitchFamily="18" charset="0"/>
              </a:rPr>
              <a:t>Орден «Антонио </a:t>
            </a:r>
            <a:r>
              <a:rPr lang="ru-RU" sz="1100" dirty="0" err="1">
                <a:solidFill>
                  <a:schemeClr val="tx1"/>
                </a:solidFill>
                <a:latin typeface="Arial Narrow" panose="020B0606020202030204" pitchFamily="34" charset="0"/>
                <a:cs typeface="Times New Roman" pitchFamily="18" charset="0"/>
              </a:rPr>
              <a:t>Масео</a:t>
            </a:r>
            <a:r>
              <a:rPr lang="ru-RU" sz="1100" dirty="0">
                <a:solidFill>
                  <a:schemeClr val="tx1"/>
                </a:solidFill>
                <a:latin typeface="Arial Narrow" panose="020B0606020202030204" pitchFamily="34" charset="0"/>
                <a:cs typeface="Times New Roman" pitchFamily="18" charset="0"/>
              </a:rPr>
              <a:t>»  Республики Куба. За активный вклад в дело подготовки кадров для Вооруженных Сил Республики Куба.</a:t>
            </a:r>
          </a:p>
        </p:txBody>
      </p:sp>
    </p:spTree>
    <p:extLst>
      <p:ext uri="{BB962C8B-B14F-4D97-AF65-F5344CB8AC3E}">
        <p14:creationId xmlns:p14="http://schemas.microsoft.com/office/powerpoint/2010/main" val="388007115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323529" y="-4763"/>
            <a:ext cx="8424936" cy="511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2. </a:t>
            </a:r>
            <a:r>
              <a:rPr lang="ru-RU" altLang="ru-RU" sz="1400" b="1" dirty="0">
                <a:latin typeface="Arial Narrow" pitchFamily="34" charset="0"/>
              </a:rPr>
              <a:t>АКАДЕМИЯ СЕГОДНЯ</a:t>
            </a:r>
          </a:p>
          <a:p>
            <a:pPr indent="358775" algn="just"/>
            <a:endParaRPr lang="ru-RU" sz="1400" dirty="0" smtClean="0">
              <a:latin typeface="Arial Narrow" panose="020B0606020202030204" pitchFamily="34" charset="0"/>
            </a:endParaRPr>
          </a:p>
          <a:p>
            <a:pPr indent="358775" algn="just">
              <a:lnSpc>
                <a:spcPct val="95000"/>
              </a:lnSpc>
            </a:pPr>
            <a:r>
              <a:rPr lang="ru-RU" sz="1400" dirty="0" smtClean="0">
                <a:latin typeface="Arial Narrow" panose="020B0606020202030204" pitchFamily="34" charset="0"/>
              </a:rPr>
              <a:t>Знакомство с нашей академий начнем </a:t>
            </a:r>
            <a:r>
              <a:rPr lang="ru-RU" sz="1400" dirty="0">
                <a:latin typeface="Arial Narrow" panose="020B0606020202030204" pitchFamily="34" charset="0"/>
              </a:rPr>
              <a:t>с </a:t>
            </a:r>
            <a:r>
              <a:rPr lang="ru-RU" sz="1400" dirty="0" smtClean="0">
                <a:latin typeface="Arial Narrow" panose="020B0606020202030204" pitchFamily="34" charset="0"/>
              </a:rPr>
              <a:t>краткой исторической справки.</a:t>
            </a:r>
          </a:p>
          <a:p>
            <a:pPr indent="358775" algn="just">
              <a:lnSpc>
                <a:spcPct val="95000"/>
              </a:lnSpc>
            </a:pPr>
            <a:r>
              <a:rPr lang="ru-RU" sz="1400" dirty="0" smtClean="0">
                <a:latin typeface="Arial Narrow" panose="020B0606020202030204" pitchFamily="34" charset="0"/>
              </a:rPr>
              <a:t>Военная </a:t>
            </a:r>
            <a:r>
              <a:rPr lang="ru-RU" sz="1400" dirty="0">
                <a:latin typeface="Arial Narrow" panose="020B0606020202030204" pitchFamily="34" charset="0"/>
              </a:rPr>
              <a:t>академия воздушно-космической обороны имени Маршала Советского Союза Г.К. Жукова создана </a:t>
            </a:r>
            <a:r>
              <a:rPr lang="ru-RU" sz="1400" dirty="0" smtClean="0">
                <a:latin typeface="Arial Narrow" panose="020B0606020202030204" pitchFamily="34" charset="0"/>
              </a:rPr>
              <a:t/>
            </a:r>
            <a:br>
              <a:rPr lang="ru-RU" sz="1400" dirty="0" smtClean="0">
                <a:latin typeface="Arial Narrow" panose="020B0606020202030204" pitchFamily="34" charset="0"/>
              </a:rPr>
            </a:br>
            <a:r>
              <a:rPr lang="ru-RU" sz="1400" dirty="0" smtClean="0">
                <a:latin typeface="Arial Narrow" panose="020B0606020202030204" pitchFamily="34" charset="0"/>
              </a:rPr>
              <a:t>в </a:t>
            </a:r>
            <a:r>
              <a:rPr lang="ru-RU" sz="1400" dirty="0">
                <a:latin typeface="Arial Narrow" panose="020B0606020202030204" pitchFamily="34" charset="0"/>
              </a:rPr>
              <a:t>1957 году «…для подготовки офицерских кадров, для всех родов войск </a:t>
            </a:r>
            <a:r>
              <a:rPr lang="ru-RU" sz="1400" dirty="0" smtClean="0">
                <a:latin typeface="Arial Narrow" panose="020B0606020202030204" pitchFamily="34" charset="0"/>
              </a:rPr>
              <a:t>ПВО способных </a:t>
            </a:r>
            <a:r>
              <a:rPr lang="ru-RU" sz="1400" dirty="0">
                <a:latin typeface="Arial Narrow" panose="020B0606020202030204" pitchFamily="34" charset="0"/>
              </a:rPr>
              <a:t>организовать </a:t>
            </a:r>
            <a:r>
              <a:rPr lang="ru-RU" sz="1400" dirty="0" smtClean="0">
                <a:latin typeface="Arial Narrow" panose="020B0606020202030204" pitchFamily="34" charset="0"/>
              </a:rPr>
              <a:t/>
            </a:r>
            <a:br>
              <a:rPr lang="ru-RU" sz="1400" dirty="0" smtClean="0">
                <a:latin typeface="Arial Narrow" panose="020B0606020202030204" pitchFamily="34" charset="0"/>
              </a:rPr>
            </a:br>
            <a:r>
              <a:rPr lang="ru-RU" sz="1400" dirty="0" smtClean="0">
                <a:latin typeface="Arial Narrow" panose="020B0606020202030204" pitchFamily="34" charset="0"/>
              </a:rPr>
              <a:t>и </a:t>
            </a:r>
            <a:r>
              <a:rPr lang="ru-RU" sz="1400" dirty="0">
                <a:latin typeface="Arial Narrow" panose="020B0606020202030204" pitchFamily="34" charset="0"/>
              </a:rPr>
              <a:t>осуществлять комплексную противовоздушную оборону войск и объектов страны».</a:t>
            </a:r>
          </a:p>
          <a:p>
            <a:pPr indent="358775" algn="just">
              <a:lnSpc>
                <a:spcPct val="95000"/>
              </a:lnSpc>
            </a:pPr>
            <a:r>
              <a:rPr lang="ru-RU" sz="1400" dirty="0">
                <a:latin typeface="Arial Narrow" panose="020B0606020202030204" pitchFamily="34" charset="0"/>
              </a:rPr>
              <a:t>За успехи в решении задачи подготовки кадров для войск ПВО нашей страны и зарубежных государств академия награждена Орденом Красного знамени и семью орденами иностранных государств представленных на схеме 2. </a:t>
            </a:r>
          </a:p>
          <a:p>
            <a:pPr indent="358775" algn="just">
              <a:lnSpc>
                <a:spcPct val="95000"/>
              </a:lnSpc>
            </a:pPr>
            <a:r>
              <a:rPr lang="ru-RU" sz="1400" u="sng" dirty="0" smtClean="0">
                <a:latin typeface="Arial Narrow" panose="020B0606020202030204" pitchFamily="34" charset="0"/>
              </a:rPr>
              <a:t>Сегодня академия это</a:t>
            </a:r>
            <a:r>
              <a:rPr lang="en-US" sz="1400" u="sng" dirty="0" smtClean="0">
                <a:latin typeface="Arial Narrow" panose="020B0606020202030204" pitchFamily="34" charset="0"/>
              </a:rPr>
              <a:t>:</a:t>
            </a:r>
          </a:p>
          <a:p>
            <a:pPr indent="358775" algn="just">
              <a:lnSpc>
                <a:spcPct val="95000"/>
              </a:lnSpc>
            </a:pPr>
            <a:r>
              <a:rPr lang="ru-RU" sz="1400" dirty="0" smtClean="0">
                <a:latin typeface="Arial Narrow" panose="020B0606020202030204" pitchFamily="34" charset="0"/>
              </a:rPr>
              <a:t>современный учебный</a:t>
            </a:r>
            <a:r>
              <a:rPr lang="ru-RU" sz="1400" dirty="0">
                <a:latin typeface="Arial Narrow" panose="020B0606020202030204" pitchFamily="34" charset="0"/>
              </a:rPr>
              <a:t>, методический и научный центр подготовки военных специалистов противовоздушной </a:t>
            </a:r>
            <a:r>
              <a:rPr lang="en-US" sz="1400" dirty="0" smtClean="0">
                <a:latin typeface="Arial Narrow" panose="020B0606020202030204" pitchFamily="34" charset="0"/>
              </a:rPr>
              <a:t/>
            </a:r>
            <a:br>
              <a:rPr lang="en-US" sz="1400" dirty="0" smtClean="0">
                <a:latin typeface="Arial Narrow" panose="020B0606020202030204" pitchFamily="34" charset="0"/>
              </a:rPr>
            </a:br>
            <a:r>
              <a:rPr lang="ru-RU" sz="1400" dirty="0" smtClean="0">
                <a:latin typeface="Arial Narrow" panose="020B0606020202030204" pitchFamily="34" charset="0"/>
              </a:rPr>
              <a:t>и </a:t>
            </a:r>
            <a:r>
              <a:rPr lang="ru-RU" sz="1400" dirty="0">
                <a:latin typeface="Arial Narrow" panose="020B0606020202030204" pitchFamily="34" charset="0"/>
              </a:rPr>
              <a:t>ракетно-космической обороны для Воздушно-космических сил и научно-исследовательских организаций Министерства обороны Российской </a:t>
            </a:r>
            <a:r>
              <a:rPr lang="ru-RU" sz="1400" dirty="0" smtClean="0">
                <a:latin typeface="Arial Narrow" panose="020B0606020202030204" pitchFamily="34" charset="0"/>
              </a:rPr>
              <a:t>Федерации</a:t>
            </a:r>
            <a:r>
              <a:rPr lang="en-US" sz="1400" dirty="0" smtClean="0">
                <a:latin typeface="Arial Narrow" panose="020B0606020202030204" pitchFamily="34" charset="0"/>
              </a:rPr>
              <a:t>;</a:t>
            </a:r>
            <a:endParaRPr lang="ru-RU" sz="1400" dirty="0">
              <a:latin typeface="Arial Narrow" panose="020B0606020202030204" pitchFamily="34" charset="0"/>
            </a:endParaRPr>
          </a:p>
          <a:p>
            <a:pPr indent="358775" algn="just">
              <a:lnSpc>
                <a:spcPct val="95000"/>
              </a:lnSpc>
            </a:pPr>
            <a:r>
              <a:rPr lang="ru-RU" sz="1400" dirty="0" smtClean="0">
                <a:latin typeface="Arial Narrow" panose="020B0606020202030204" pitchFamily="34" charset="0"/>
                <a:cs typeface="Times New Roman" pitchFamily="18" charset="0"/>
              </a:rPr>
              <a:t>ведущий научный </a:t>
            </a:r>
            <a:r>
              <a:rPr lang="ru-RU" sz="1400" dirty="0">
                <a:latin typeface="Arial Narrow" panose="020B0606020202030204" pitchFamily="34" charset="0"/>
                <a:cs typeface="Times New Roman" pitchFamily="18" charset="0"/>
              </a:rPr>
              <a:t>центр проведения исследований по вопросам построения и ведения комплексной противовоздушной (воздушно-космической) обороны </a:t>
            </a:r>
            <a:r>
              <a:rPr lang="ru-RU" sz="1400" dirty="0" smtClean="0">
                <a:latin typeface="Arial Narrow" panose="020B0606020202030204" pitchFamily="34" charset="0"/>
                <a:cs typeface="Times New Roman" pitchFamily="18" charset="0"/>
              </a:rPr>
              <a:t>государства</a:t>
            </a:r>
            <a:r>
              <a:rPr lang="en-US" sz="1400" dirty="0" smtClean="0">
                <a:latin typeface="Arial Narrow" panose="020B0606020202030204" pitchFamily="34" charset="0"/>
                <a:cs typeface="Times New Roman" pitchFamily="18" charset="0"/>
              </a:rPr>
              <a:t>;</a:t>
            </a:r>
            <a:endParaRPr lang="ru-RU" sz="1400" dirty="0">
              <a:latin typeface="Arial Narrow" panose="020B0606020202030204" pitchFamily="34" charset="0"/>
              <a:cs typeface="Times New Roman" pitchFamily="18" charset="0"/>
            </a:endParaRPr>
          </a:p>
          <a:p>
            <a:pPr indent="358775" algn="just">
              <a:lnSpc>
                <a:spcPct val="95000"/>
              </a:lnSpc>
            </a:pPr>
            <a:r>
              <a:rPr lang="ru-RU" sz="1400" dirty="0" smtClean="0">
                <a:latin typeface="Arial Narrow" panose="020B0606020202030204" pitchFamily="34" charset="0"/>
                <a:cs typeface="Times New Roman" pitchFamily="18" charset="0"/>
              </a:rPr>
              <a:t>базовая организация </a:t>
            </a:r>
            <a:r>
              <a:rPr lang="ru-RU" sz="1400" dirty="0">
                <a:latin typeface="Arial Narrow" panose="020B0606020202030204" pitchFamily="34" charset="0"/>
                <a:cs typeface="Times New Roman" pitchFamily="18" charset="0"/>
              </a:rPr>
              <a:t>государств – участников Содружества Независимых Государств по подготовке кадров для объединенной системы ПВО </a:t>
            </a:r>
            <a:r>
              <a:rPr lang="ru-RU" sz="1400" dirty="0" smtClean="0">
                <a:latin typeface="Arial Narrow" panose="020B0606020202030204" pitchFamily="34" charset="0"/>
                <a:cs typeface="Times New Roman" pitchFamily="18" charset="0"/>
              </a:rPr>
              <a:t>СНГ</a:t>
            </a:r>
            <a:r>
              <a:rPr lang="en-US" sz="1400" dirty="0" smtClean="0">
                <a:latin typeface="Arial Narrow" panose="020B0606020202030204" pitchFamily="34" charset="0"/>
                <a:cs typeface="Times New Roman" pitchFamily="18" charset="0"/>
              </a:rPr>
              <a:t>;</a:t>
            </a:r>
            <a:endParaRPr lang="ru-RU" sz="1400" dirty="0">
              <a:latin typeface="Arial Narrow" panose="020B0606020202030204" pitchFamily="34" charset="0"/>
              <a:cs typeface="Times New Roman" pitchFamily="18" charset="0"/>
            </a:endParaRPr>
          </a:p>
          <a:p>
            <a:pPr indent="358775" algn="just">
              <a:lnSpc>
                <a:spcPct val="95000"/>
              </a:lnSpc>
            </a:pPr>
            <a:r>
              <a:rPr lang="ru-RU" sz="1400" dirty="0" smtClean="0">
                <a:latin typeface="Arial Narrow" panose="020B0606020202030204" pitchFamily="34" charset="0"/>
                <a:cs typeface="Times New Roman" pitchFamily="18" charset="0"/>
              </a:rPr>
              <a:t>базовая учебно-методическая </a:t>
            </a:r>
            <a:r>
              <a:rPr lang="ru-RU" sz="1400" dirty="0">
                <a:latin typeface="Arial Narrow" panose="020B0606020202030204" pitchFamily="34" charset="0"/>
                <a:cs typeface="Times New Roman" pitchFamily="18" charset="0"/>
              </a:rPr>
              <a:t>организация по подготовке военных </a:t>
            </a:r>
            <a:r>
              <a:rPr lang="ru-RU" sz="1400" dirty="0" smtClean="0">
                <a:latin typeface="Arial Narrow" panose="020B0606020202030204" pitchFamily="34" charset="0"/>
                <a:cs typeface="Times New Roman" pitchFamily="18" charset="0"/>
              </a:rPr>
              <a:t>кадров</a:t>
            </a:r>
            <a:r>
              <a:rPr lang="en-US" sz="1400" dirty="0" smtClean="0">
                <a:latin typeface="Arial Narrow" panose="020B0606020202030204" pitchFamily="34" charset="0"/>
                <a:cs typeface="Times New Roman" pitchFamily="18" charset="0"/>
              </a:rPr>
              <a:t> </a:t>
            </a:r>
            <a:r>
              <a:rPr lang="ru-RU" sz="1400" dirty="0" smtClean="0">
                <a:latin typeface="Arial Narrow" panose="020B0606020202030204" pitchFamily="34" charset="0"/>
                <a:cs typeface="Times New Roman" pitchFamily="18" charset="0"/>
              </a:rPr>
              <a:t>для </a:t>
            </a:r>
            <a:r>
              <a:rPr lang="ru-RU" sz="1400" dirty="0">
                <a:latin typeface="Arial Narrow" panose="020B0606020202030204" pitchFamily="34" charset="0"/>
                <a:cs typeface="Times New Roman" pitchFamily="18" charset="0"/>
              </a:rPr>
              <a:t>государств – членов Организации Договора о коллективной </a:t>
            </a:r>
            <a:r>
              <a:rPr lang="ru-RU" sz="1400" dirty="0" smtClean="0">
                <a:latin typeface="Arial Narrow" panose="020B0606020202030204" pitchFamily="34" charset="0"/>
                <a:cs typeface="Times New Roman" pitchFamily="18" charset="0"/>
              </a:rPr>
              <a:t>безопасности</a:t>
            </a:r>
            <a:r>
              <a:rPr lang="en-US" sz="1400" dirty="0" smtClean="0">
                <a:latin typeface="Arial Narrow" panose="020B0606020202030204" pitchFamily="34" charset="0"/>
                <a:cs typeface="Times New Roman" pitchFamily="18" charset="0"/>
              </a:rPr>
              <a:t> </a:t>
            </a:r>
            <a:r>
              <a:rPr lang="ru-RU" sz="1400" dirty="0" smtClean="0">
                <a:latin typeface="Arial Narrow" panose="020B0606020202030204" pitchFamily="34" charset="0"/>
                <a:cs typeface="Times New Roman" pitchFamily="18" charset="0"/>
              </a:rPr>
              <a:t>по </a:t>
            </a:r>
            <a:r>
              <a:rPr lang="ru-RU" sz="1400" dirty="0">
                <a:latin typeface="Arial Narrow" panose="020B0606020202030204" pitchFamily="34" charset="0"/>
                <a:cs typeface="Times New Roman" pitchFamily="18" charset="0"/>
              </a:rPr>
              <a:t>специальностям противовоздушной </a:t>
            </a:r>
            <a:r>
              <a:rPr lang="ru-RU" sz="1400" dirty="0" smtClean="0">
                <a:latin typeface="Arial Narrow" panose="020B0606020202030204" pitchFamily="34" charset="0"/>
                <a:cs typeface="Times New Roman" pitchFamily="18" charset="0"/>
              </a:rPr>
              <a:t>обороны</a:t>
            </a:r>
            <a:r>
              <a:rPr lang="en-US" sz="1400" dirty="0" smtClean="0">
                <a:latin typeface="Arial Narrow" panose="020B0606020202030204" pitchFamily="34" charset="0"/>
                <a:cs typeface="Times New Roman" pitchFamily="18" charset="0"/>
              </a:rPr>
              <a:t>;</a:t>
            </a:r>
            <a:endParaRPr lang="ru-RU" sz="1400" dirty="0">
              <a:latin typeface="Arial Narrow" panose="020B0606020202030204" pitchFamily="34" charset="0"/>
              <a:cs typeface="Times New Roman" pitchFamily="18" charset="0"/>
            </a:endParaRPr>
          </a:p>
          <a:p>
            <a:pPr indent="358775" algn="just">
              <a:lnSpc>
                <a:spcPct val="95000"/>
              </a:lnSpc>
            </a:pPr>
            <a:r>
              <a:rPr lang="ru-RU" sz="1400" dirty="0" smtClean="0">
                <a:latin typeface="Arial Narrow" panose="020B0606020202030204" pitchFamily="34" charset="0"/>
                <a:cs typeface="Times New Roman" pitchFamily="18" charset="0"/>
              </a:rPr>
              <a:t>системообразующая в </a:t>
            </a:r>
            <a:r>
              <a:rPr lang="ru-RU" sz="1400" dirty="0">
                <a:latin typeface="Arial Narrow" panose="020B0606020202030204" pitchFamily="34" charset="0"/>
                <a:cs typeface="Times New Roman" pitchFamily="18" charset="0"/>
              </a:rPr>
              <a:t>Министерстве обороны Российской Федерации организация по подготовке специалистов противовоздушной </a:t>
            </a:r>
            <a:r>
              <a:rPr lang="ru-RU" sz="1400" dirty="0" smtClean="0">
                <a:latin typeface="Arial Narrow" panose="020B0606020202030204" pitchFamily="34" charset="0"/>
                <a:cs typeface="Times New Roman" pitchFamily="18" charset="0"/>
              </a:rPr>
              <a:t>обороны</a:t>
            </a:r>
            <a:r>
              <a:rPr lang="en-US" sz="1400" dirty="0" smtClean="0">
                <a:latin typeface="Arial Narrow" panose="020B0606020202030204" pitchFamily="34" charset="0"/>
                <a:cs typeface="Times New Roman" pitchFamily="18" charset="0"/>
              </a:rPr>
              <a:t> </a:t>
            </a:r>
            <a:r>
              <a:rPr lang="ru-RU" sz="1400" dirty="0" smtClean="0">
                <a:latin typeface="Arial Narrow" panose="020B0606020202030204" pitchFamily="34" charset="0"/>
                <a:cs typeface="Times New Roman" pitchFamily="18" charset="0"/>
              </a:rPr>
              <a:t>для </a:t>
            </a:r>
            <a:r>
              <a:rPr lang="ru-RU" sz="1400" dirty="0">
                <a:latin typeface="Arial Narrow" panose="020B0606020202030204" pitchFamily="34" charset="0"/>
                <a:cs typeface="Times New Roman" pitchFamily="18" charset="0"/>
              </a:rPr>
              <a:t>государств дальнего </a:t>
            </a:r>
            <a:r>
              <a:rPr lang="ru-RU" sz="1400" dirty="0" smtClean="0">
                <a:latin typeface="Arial Narrow" panose="020B0606020202030204" pitchFamily="34" charset="0"/>
                <a:cs typeface="Times New Roman" pitchFamily="18" charset="0"/>
              </a:rPr>
              <a:t>зарубежья</a:t>
            </a:r>
            <a:r>
              <a:rPr lang="en-US" sz="1400" dirty="0">
                <a:latin typeface="Arial Narrow" panose="020B0606020202030204" pitchFamily="34" charset="0"/>
                <a:cs typeface="Times New Roman" pitchFamily="18" charset="0"/>
              </a:rPr>
              <a:t>.</a:t>
            </a:r>
            <a:endParaRPr lang="ru-RU" sz="1400" dirty="0">
              <a:latin typeface="Arial Narrow" panose="020B0606020202030204" pitchFamily="34" charset="0"/>
              <a:cs typeface="Times New Roman" pitchFamily="18" charset="0"/>
            </a:endParaRPr>
          </a:p>
          <a:p>
            <a:pPr indent="358775" algn="just">
              <a:lnSpc>
                <a:spcPct val="95000"/>
              </a:lnSpc>
            </a:pPr>
            <a:r>
              <a:rPr lang="ru-RU" sz="1400" dirty="0" smtClean="0">
                <a:latin typeface="Arial Narrow" panose="020B0606020202030204" pitchFamily="34" charset="0"/>
              </a:rPr>
              <a:t>Всего </a:t>
            </a:r>
            <a:r>
              <a:rPr lang="ru-RU" sz="1400" dirty="0">
                <a:latin typeface="Arial Narrow" panose="020B0606020202030204" pitchFamily="34" charset="0"/>
              </a:rPr>
              <a:t>за годы существования было подготовлено свыше 15000 офицеров и более 427 генералов</a:t>
            </a:r>
            <a:r>
              <a:rPr lang="ru-RU" sz="1400" dirty="0" smtClean="0">
                <a:latin typeface="Arial Narrow" panose="020B0606020202030204" pitchFamily="34" charset="0"/>
              </a:rPr>
              <a:t>.</a:t>
            </a: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2</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68234447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75" descr="C:\Users\Разведка\Desktop\Рисунок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3</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62"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a:solidFill>
                  <a:srgbClr val="003366"/>
                </a:solidFill>
                <a:latin typeface="Arial Narrow" pitchFamily="34" charset="0"/>
              </a:rPr>
              <a:t>ПЕРВЫЙ АРГУМЕНТ </a:t>
            </a:r>
          </a:p>
          <a:p>
            <a:pPr algn="ctr" defTabSz="908050" eaLnBrk="1" hangingPunct="1"/>
            <a:r>
              <a:rPr lang="ru-RU" altLang="ru-RU" sz="1600" b="1" dirty="0">
                <a:solidFill>
                  <a:srgbClr val="003366"/>
                </a:solidFill>
                <a:latin typeface="Arial Narrow" pitchFamily="34" charset="0"/>
              </a:rPr>
              <a:t>«СРЕДИ ЛУЧШИХ»</a:t>
            </a:r>
          </a:p>
        </p:txBody>
      </p:sp>
      <p:pic>
        <p:nvPicPr>
          <p:cNvPr id="63" name="Рисунок 8" descr="Без имени-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657" y="817437"/>
            <a:ext cx="2844926" cy="189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Рисунок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817437"/>
            <a:ext cx="2845164" cy="189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5572" y="2939684"/>
            <a:ext cx="2830678" cy="1916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5572" y="817437"/>
            <a:ext cx="2845165" cy="189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Рисунок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6658" y="2939684"/>
            <a:ext cx="2844926" cy="1916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2939684"/>
            <a:ext cx="2844926" cy="1896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4189915"/>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467544" y="-4763"/>
            <a:ext cx="8358743" cy="488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en-US" sz="1400" b="1" dirty="0" smtClean="0">
                <a:latin typeface="Arial Narrow" panose="020B0606020202030204" pitchFamily="34" charset="0"/>
              </a:rPr>
              <a:t>3</a:t>
            </a:r>
            <a:r>
              <a:rPr lang="ru-RU" sz="1400" b="1" dirty="0" smtClean="0">
                <a:latin typeface="Arial Narrow" panose="020B0606020202030204" pitchFamily="34" charset="0"/>
              </a:rPr>
              <a:t>. </a:t>
            </a:r>
            <a:r>
              <a:rPr lang="ru-RU" altLang="ru-RU" sz="1400" b="1" dirty="0">
                <a:latin typeface="Arial Narrow" pitchFamily="34" charset="0"/>
              </a:rPr>
              <a:t>ПЕРВЫЙ АРГУМЕНТ </a:t>
            </a:r>
            <a:r>
              <a:rPr lang="ru-RU" altLang="ru-RU" sz="1400" b="1" dirty="0" smtClean="0">
                <a:latin typeface="Arial Narrow" pitchFamily="34" charset="0"/>
              </a:rPr>
              <a:t>«</a:t>
            </a:r>
            <a:r>
              <a:rPr lang="ru-RU" altLang="ru-RU" sz="1400" b="1" dirty="0">
                <a:latin typeface="Arial Narrow" pitchFamily="34" charset="0"/>
              </a:rPr>
              <a:t>СРЕДИ ЛУЧШИХ»</a:t>
            </a:r>
          </a:p>
          <a:p>
            <a:pPr algn="just"/>
            <a:endParaRPr lang="ru-RU" altLang="ru-RU" sz="1400" b="1" dirty="0" smtClean="0">
              <a:latin typeface="Arial Narrow" pitchFamily="34" charset="0"/>
            </a:endParaRPr>
          </a:p>
          <a:p>
            <a:pPr indent="357188" algn="just" defTabSz="958214">
              <a:defRPr/>
            </a:pPr>
            <a:r>
              <a:rPr lang="ru-RU" sz="1400" dirty="0">
                <a:latin typeface="Arial Narrow" panose="020B0606020202030204" pitchFamily="34" charset="0"/>
              </a:rPr>
              <a:t>И так первый аргумент «Среди лучших». Академия по праву занимает одно из ведущих мест среди вузов Министерства </a:t>
            </a:r>
            <a:r>
              <a:rPr lang="ru-RU" sz="1400" dirty="0" smtClean="0">
                <a:latin typeface="Arial Narrow" panose="020B0606020202030204" pitchFamily="34" charset="0"/>
              </a:rPr>
              <a:t>обороны РФ, по </a:t>
            </a:r>
            <a:r>
              <a:rPr lang="ru-RU" sz="1400" dirty="0">
                <a:latin typeface="Arial Narrow" panose="020B0606020202030204" pitchFamily="34" charset="0"/>
              </a:rPr>
              <a:t>уровню информатизации и материальной обеспеченности. За последние пять лет </a:t>
            </a:r>
            <a:r>
              <a:rPr lang="ru-RU" sz="1400" dirty="0" smtClean="0">
                <a:latin typeface="Arial Narrow" panose="020B0606020202030204" pitchFamily="34" charset="0"/>
              </a:rPr>
              <a:t/>
            </a:r>
            <a:br>
              <a:rPr lang="ru-RU" sz="1400" dirty="0" smtClean="0">
                <a:latin typeface="Arial Narrow" panose="020B0606020202030204" pitchFamily="34" charset="0"/>
              </a:rPr>
            </a:br>
            <a:r>
              <a:rPr lang="ru-RU" sz="1400" dirty="0" smtClean="0">
                <a:latin typeface="Arial Narrow" panose="020B0606020202030204" pitchFamily="34" charset="0"/>
              </a:rPr>
              <a:t>в </a:t>
            </a:r>
            <a:r>
              <a:rPr lang="ru-RU" sz="1400" dirty="0">
                <a:latin typeface="Arial Narrow" panose="020B0606020202030204" pitchFamily="34" charset="0"/>
              </a:rPr>
              <a:t>высшее военное учебное заведение поступило 13 современных </a:t>
            </a:r>
            <a:r>
              <a:rPr lang="ru-RU" sz="1400" dirty="0" smtClean="0">
                <a:latin typeface="Arial Narrow" panose="020B0606020202030204" pitchFamily="34" charset="0"/>
              </a:rPr>
              <a:t>образцов </a:t>
            </a:r>
            <a:r>
              <a:rPr lang="ru-RU" sz="1400" dirty="0">
                <a:latin typeface="Arial Narrow" panose="020B0606020202030204" pitchFamily="34" charset="0"/>
              </a:rPr>
              <a:t>вооружения и тренажёрных комплексов. Сейчас число образцов вооружения и военной техники, используемых в учебном процессе, превышает 130 единиц.</a:t>
            </a:r>
          </a:p>
          <a:p>
            <a:pPr indent="357188" algn="just" defTabSz="958214">
              <a:defRPr/>
            </a:pPr>
            <a:r>
              <a:rPr lang="ru-RU" sz="1400" dirty="0">
                <a:latin typeface="Arial Narrow" panose="020B0606020202030204" pitchFamily="34" charset="0"/>
              </a:rPr>
              <a:t>С первого курса курсанты выезжают в войска, чтобы ознакомиться с будущей профессией. Это не случайно. Предмет изучения – современные </a:t>
            </a:r>
            <a:r>
              <a:rPr lang="ru-RU" sz="1400" dirty="0" smtClean="0">
                <a:latin typeface="Arial Narrow" panose="020B0606020202030204" pitchFamily="34" charset="0"/>
              </a:rPr>
              <a:t>средства вооружения противовоздушной-противоракетной </a:t>
            </a:r>
            <a:r>
              <a:rPr lang="ru-RU" sz="1400" dirty="0">
                <a:latin typeface="Arial Narrow" panose="020B0606020202030204" pitchFamily="34" charset="0"/>
              </a:rPr>
              <a:t>обороны, способные </a:t>
            </a:r>
            <a:r>
              <a:rPr lang="ru-RU" sz="1400" dirty="0" smtClean="0">
                <a:latin typeface="Arial Narrow" panose="020B0606020202030204" pitchFamily="34" charset="0"/>
              </a:rPr>
              <a:t>обнаруживать и поражать воздушно-космические средства противника </a:t>
            </a:r>
            <a:r>
              <a:rPr lang="ru-RU" sz="1400" dirty="0">
                <a:latin typeface="Arial Narrow" panose="020B0606020202030204" pitchFamily="34" charset="0"/>
              </a:rPr>
              <a:t>в воздухе и </a:t>
            </a:r>
            <a:r>
              <a:rPr lang="ru-RU" sz="1400" dirty="0" smtClean="0">
                <a:latin typeface="Arial Narrow" panose="020B0606020202030204" pitchFamily="34" charset="0"/>
              </a:rPr>
              <a:t>космосе.</a:t>
            </a:r>
            <a:endParaRPr lang="ru-RU" sz="1400" dirty="0">
              <a:latin typeface="Arial Narrow" panose="020B0606020202030204" pitchFamily="34" charset="0"/>
            </a:endParaRPr>
          </a:p>
          <a:p>
            <a:pPr indent="357188" algn="just" defTabSz="958214">
              <a:defRPr/>
            </a:pPr>
            <a:r>
              <a:rPr lang="ru-RU" sz="1400" dirty="0">
                <a:latin typeface="Arial Narrow" panose="020B0606020202030204" pitchFamily="34" charset="0"/>
              </a:rPr>
              <a:t>В академии действует система моральных и материальных стимулов. Например, курсантам, которые достигли успехов в учёбе и научных исследованиях, назначают именные стипендии. Они могут учиться по индивидуальному плану, посещать культурные мероприятия и библиотеки Твери.</a:t>
            </a:r>
          </a:p>
          <a:p>
            <a:pPr indent="357188" algn="just" defTabSz="958214">
              <a:defRPr/>
            </a:pPr>
            <a:r>
              <a:rPr lang="ru-RU" sz="1400" dirty="0">
                <a:latin typeface="Arial Narrow" panose="020B0606020202030204" pitchFamily="34" charset="0"/>
              </a:rPr>
              <a:t>Кроме того, лучшим курсантам предоставляется право поднятия Государственного флага Российской Федерации, а также участия в научных конференциях других вузов. </a:t>
            </a:r>
          </a:p>
          <a:p>
            <a:pPr indent="357188" algn="just" defTabSz="958214">
              <a:defRPr/>
            </a:pPr>
            <a:r>
              <a:rPr lang="ru-RU" sz="1400" dirty="0">
                <a:latin typeface="Arial Narrow" panose="020B0606020202030204" pitchFamily="34" charset="0"/>
              </a:rPr>
              <a:t>Это позволяет сформировать надёжный задел для будущей научной деятельности, в том числе в адъюнктуре. Не случайно разработки академии, выполненные в </a:t>
            </a:r>
            <a:r>
              <a:rPr lang="ru-RU" sz="1400" dirty="0" smtClean="0">
                <a:latin typeface="Arial Narrow" panose="020B0606020202030204" pitchFamily="34" charset="0"/>
              </a:rPr>
              <a:t>девяти </a:t>
            </a:r>
            <a:r>
              <a:rPr lang="ru-RU" sz="1400" dirty="0">
                <a:latin typeface="Arial Narrow" panose="020B0606020202030204" pitchFamily="34" charset="0"/>
              </a:rPr>
              <a:t>научных школах, постоянно завоёвывают призовые места на таких научно-практических форумах </a:t>
            </a:r>
            <a:r>
              <a:rPr lang="ru-RU" sz="1400" dirty="0" smtClean="0">
                <a:latin typeface="Arial Narrow" panose="020B0606020202030204" pitchFamily="34" charset="0"/>
              </a:rPr>
              <a:t>и </a:t>
            </a:r>
            <a:r>
              <a:rPr lang="ru-RU" sz="1400" dirty="0">
                <a:latin typeface="Arial Narrow" panose="020B0606020202030204" pitchFamily="34" charset="0"/>
              </a:rPr>
              <a:t>выставках, как «</a:t>
            </a:r>
            <a:r>
              <a:rPr lang="ru-RU" sz="1400" dirty="0" err="1">
                <a:latin typeface="Arial Narrow" panose="020B0606020202030204" pitchFamily="34" charset="0"/>
              </a:rPr>
              <a:t>Интерполитех</a:t>
            </a:r>
            <a:r>
              <a:rPr lang="ru-RU" sz="1400" dirty="0">
                <a:latin typeface="Arial Narrow" panose="020B0606020202030204" pitchFamily="34" charset="0"/>
              </a:rPr>
              <a:t>», «Армия», </a:t>
            </a:r>
            <a:r>
              <a:rPr lang="ru-RU" sz="1400" dirty="0" smtClean="0">
                <a:latin typeface="Arial Narrow" panose="020B0606020202030204" pitchFamily="34" charset="0"/>
              </a:rPr>
              <a:t>«</a:t>
            </a:r>
            <a:r>
              <a:rPr lang="ru-RU" sz="1400" dirty="0">
                <a:latin typeface="Arial Narrow" panose="020B0606020202030204" pitchFamily="34" charset="0"/>
              </a:rPr>
              <a:t>Архимед» и другие.</a:t>
            </a:r>
          </a:p>
          <a:p>
            <a:pPr indent="357188" algn="just" defTabSz="958214">
              <a:defRPr/>
            </a:pPr>
            <a:r>
              <a:rPr lang="ru-RU" sz="1400" dirty="0">
                <a:latin typeface="Arial Narrow" panose="020B0606020202030204" pitchFamily="34" charset="0"/>
              </a:rPr>
              <a:t>Важная привилегия – предоставление преимущественного права выбора места дальнейшей службы офицерам, окончившим академию с медалью и</a:t>
            </a:r>
            <a:r>
              <a:rPr lang="ru-RU" sz="1400" dirty="0" smtClean="0">
                <a:latin typeface="Arial Narrow" panose="020B0606020202030204" pitchFamily="34" charset="0"/>
              </a:rPr>
              <a:t>ли </a:t>
            </a:r>
            <a:r>
              <a:rPr lang="ru-RU" sz="1400" dirty="0">
                <a:latin typeface="Arial Narrow" panose="020B0606020202030204" pitchFamily="34" charset="0"/>
              </a:rPr>
              <a:t>дипломом с отличием</a:t>
            </a:r>
            <a:r>
              <a:rPr lang="ru-RU" sz="1400" dirty="0" smtClean="0">
                <a:latin typeface="Arial Narrow" panose="020B0606020202030204" pitchFamily="34" charset="0"/>
              </a:rPr>
              <a:t>.</a:t>
            </a:r>
            <a:endParaRPr lang="ru-RU" sz="1400" dirty="0">
              <a:latin typeface="Arial Narrow" panose="020B0606020202030204" pitchFamily="34" charset="0"/>
            </a:endParaRP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3</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57410726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75" descr="C:\Users\Разведка\Desktop\Рисунок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4</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62"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smtClean="0">
                <a:solidFill>
                  <a:srgbClr val="003366"/>
                </a:solidFill>
                <a:latin typeface="Arial Narrow" pitchFamily="34" charset="0"/>
              </a:rPr>
              <a:t>ВТОРОЙ </a:t>
            </a:r>
            <a:r>
              <a:rPr lang="ru-RU" altLang="ru-RU" sz="1600" b="1" dirty="0">
                <a:solidFill>
                  <a:srgbClr val="003366"/>
                </a:solidFill>
                <a:latin typeface="Arial Narrow" pitchFamily="34" charset="0"/>
              </a:rPr>
              <a:t>АРГУМЕНТ </a:t>
            </a:r>
          </a:p>
          <a:p>
            <a:pPr algn="ctr" defTabSz="908050" eaLnBrk="1" hangingPunct="1"/>
            <a:r>
              <a:rPr lang="ru-RU" altLang="ru-RU" sz="1600" b="1" dirty="0" smtClean="0">
                <a:solidFill>
                  <a:srgbClr val="003366"/>
                </a:solidFill>
                <a:latin typeface="Arial Narrow" pitchFamily="34" charset="0"/>
              </a:rPr>
              <a:t>«ШИРОКИЙ ВЫБОР ВОСТРЕБОВАННЫХ СПЕЦИАЛЬНОСТЕЙ»</a:t>
            </a:r>
            <a:endParaRPr lang="ru-RU" altLang="ru-RU" sz="1600" b="1" dirty="0">
              <a:solidFill>
                <a:srgbClr val="003366"/>
              </a:solidFill>
              <a:latin typeface="Arial Narrow" pitchFamily="34" charset="0"/>
            </a:endParaRPr>
          </a:p>
        </p:txBody>
      </p:sp>
      <p:pic>
        <p:nvPicPr>
          <p:cNvPr id="63" name="Рисунок 8" descr="Без имени-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7661" y="814019"/>
            <a:ext cx="2805950" cy="1889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Рисунок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8442" y="2925208"/>
            <a:ext cx="2820807" cy="1886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31" descr="D:\рабочие документы\Фотографии\2019 год\МОК по военной истории 2019\_DSC1672.JPG"/>
          <p:cNvPicPr>
            <a:picLocks noChangeAspect="1" noChangeArrowheads="1"/>
          </p:cNvPicPr>
          <p:nvPr/>
        </p:nvPicPr>
        <p:blipFill>
          <a:blip r:embed="rId6"/>
          <a:srcRect r="3516"/>
          <a:stretch>
            <a:fillRect/>
          </a:stretch>
        </p:blipFill>
        <p:spPr bwMode="auto">
          <a:xfrm>
            <a:off x="144867" y="814019"/>
            <a:ext cx="2845165" cy="1889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868" y="2925208"/>
            <a:ext cx="2845164" cy="1889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2674" y="809837"/>
            <a:ext cx="2816575" cy="1889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7659" y="2922306"/>
            <a:ext cx="2845163" cy="1889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048333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7">
            <a:extLst>
              <a:ext uri="{FF2B5EF4-FFF2-40B4-BE49-F238E27FC236}">
                <a16:creationId xmlns:a16="http://schemas.microsoft.com/office/drawing/2014/main" xmlns="" id="{F3C65F76-0036-4C5B-8EBA-33D95EB30DFC}"/>
              </a:ext>
            </a:extLst>
          </p:cNvPr>
          <p:cNvSpPr>
            <a:spLocks noChangeArrowheads="1"/>
          </p:cNvSpPr>
          <p:nvPr/>
        </p:nvSpPr>
        <p:spPr bwMode="auto">
          <a:xfrm>
            <a:off x="467544" y="-4763"/>
            <a:ext cx="8358743" cy="25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1950" algn="just" defTabSz="628650">
              <a:lnSpc>
                <a:spcPct val="80000"/>
              </a:lnSpc>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a:solidFill>
                <a:srgbClr val="000000"/>
              </a:solidFill>
              <a:latin typeface="Arial Narrow" panose="020B0606020202030204" pitchFamily="34" charset="0"/>
              <a:cs typeface="Times New Roman" panose="02020603050405020304" pitchFamily="18" charset="0"/>
            </a:endParaRPr>
          </a:p>
          <a:p>
            <a:pPr indent="360363" algn="just" defTabSz="628650">
              <a:defRPr/>
            </a:pPr>
            <a:endParaRPr lang="ru-RU" sz="1200" spc="-40" dirty="0" smtClean="0">
              <a:solidFill>
                <a:srgbClr val="000000"/>
              </a:solidFill>
              <a:latin typeface="Arial Narrow" panose="020B0606020202030204" pitchFamily="34" charset="0"/>
              <a:cs typeface="Times New Roman" panose="02020603050405020304" pitchFamily="18" charset="0"/>
            </a:endParaRPr>
          </a:p>
          <a:p>
            <a:pPr algn="just"/>
            <a:r>
              <a:rPr lang="ru-RU" sz="1400" b="1" dirty="0" smtClean="0">
                <a:latin typeface="Arial Narrow" panose="020B0606020202030204" pitchFamily="34" charset="0"/>
              </a:rPr>
              <a:t>4. </a:t>
            </a:r>
            <a:r>
              <a:rPr lang="ru-RU" altLang="ru-RU" sz="1400" b="1" dirty="0" smtClean="0">
                <a:latin typeface="Arial Narrow" pitchFamily="34" charset="0"/>
              </a:rPr>
              <a:t>ВТОРОЙ </a:t>
            </a:r>
            <a:r>
              <a:rPr lang="ru-RU" altLang="ru-RU" sz="1400" b="1" dirty="0">
                <a:latin typeface="Arial Narrow" pitchFamily="34" charset="0"/>
              </a:rPr>
              <a:t>АРГУМЕНТ «ШИРОКИЙ ВЫБОР ВОСТРЕБОВАННЫХ СПЕЦИАЛЬНОСТЕЙ»</a:t>
            </a:r>
          </a:p>
          <a:p>
            <a:pPr algn="just"/>
            <a:endParaRPr lang="ru-RU" altLang="ru-RU" sz="1400" b="1" dirty="0" smtClean="0">
              <a:latin typeface="Arial Narrow" pitchFamily="34" charset="0"/>
            </a:endParaRPr>
          </a:p>
          <a:p>
            <a:pPr indent="357188" algn="just" defTabSz="958214">
              <a:defRPr/>
            </a:pPr>
            <a:r>
              <a:rPr lang="ru-RU" sz="1400" dirty="0" smtClean="0">
                <a:latin typeface="Arial Narrow" panose="020B0606020202030204" pitchFamily="34" charset="0"/>
              </a:rPr>
              <a:t>Набор курсантов  в академию осуществляется </a:t>
            </a:r>
            <a:r>
              <a:rPr lang="ru-RU" sz="1400" dirty="0">
                <a:latin typeface="Arial Narrow" panose="020B0606020202030204" pitchFamily="34" charset="0"/>
              </a:rPr>
              <a:t>по 14 </a:t>
            </a:r>
            <a:r>
              <a:rPr lang="ru-RU" sz="1400" dirty="0" smtClean="0">
                <a:latin typeface="Arial Narrow" panose="020B0606020202030204" pitchFamily="34" charset="0"/>
              </a:rPr>
              <a:t>уникальным военным специальностям инженерного профиля для Воздушно-космических сил. </a:t>
            </a:r>
            <a:r>
              <a:rPr lang="ru-RU" sz="1400" dirty="0">
                <a:latin typeface="Arial Narrow" panose="020B0606020202030204" pitchFamily="34" charset="0"/>
              </a:rPr>
              <a:t>Разница между военными специальностями заключается в виде вооружения, изучаемого курсантами.</a:t>
            </a:r>
          </a:p>
          <a:p>
            <a:pPr indent="357188" algn="just" defTabSz="958214">
              <a:defRPr/>
            </a:pPr>
            <a:r>
              <a:rPr lang="ru-RU" sz="1400" dirty="0" smtClean="0">
                <a:latin typeface="Arial Narrow" panose="020B0606020202030204" pitchFamily="34" charset="0"/>
              </a:rPr>
              <a:t>Обучение проходит </a:t>
            </a:r>
            <a:r>
              <a:rPr lang="ru-RU" sz="1400" dirty="0">
                <a:latin typeface="Arial Narrow" panose="020B0606020202030204" pitchFamily="34" charset="0"/>
              </a:rPr>
              <a:t>н</a:t>
            </a:r>
            <a:r>
              <a:rPr lang="ru-RU" sz="1400" dirty="0" smtClean="0">
                <a:latin typeface="Arial Narrow" panose="020B0606020202030204" pitchFamily="34" charset="0"/>
              </a:rPr>
              <a:t>а факультетах</a:t>
            </a:r>
            <a:r>
              <a:rPr lang="en-US" sz="1400" dirty="0" smtClean="0">
                <a:latin typeface="Arial Narrow" panose="020B0606020202030204" pitchFamily="34" charset="0"/>
              </a:rPr>
              <a:t> </a:t>
            </a:r>
            <a:r>
              <a:rPr lang="ru-RU" sz="1400" dirty="0" smtClean="0">
                <a:latin typeface="Arial Narrow" panose="020B0606020202030204" pitchFamily="34" charset="0"/>
              </a:rPr>
              <a:t>автоматизированных </a:t>
            </a:r>
            <a:r>
              <a:rPr lang="ru-RU" sz="1400" dirty="0">
                <a:latin typeface="Arial Narrow" panose="020B0606020202030204" pitchFamily="34" charset="0"/>
              </a:rPr>
              <a:t>систем </a:t>
            </a:r>
            <a:r>
              <a:rPr lang="ru-RU" sz="1400" dirty="0" smtClean="0">
                <a:latin typeface="Arial Narrow" panose="020B0606020202030204" pitchFamily="34" charset="0"/>
              </a:rPr>
              <a:t>управления и радиоэлектронных средств </a:t>
            </a:r>
            <a:br>
              <a:rPr lang="ru-RU" sz="1400" dirty="0" smtClean="0">
                <a:latin typeface="Arial Narrow" panose="020B0606020202030204" pitchFamily="34" charset="0"/>
              </a:rPr>
            </a:br>
            <a:r>
              <a:rPr lang="ru-RU" sz="1400" dirty="0" smtClean="0">
                <a:latin typeface="Arial Narrow" panose="020B0606020202030204" pitchFamily="34" charset="0"/>
              </a:rPr>
              <a:t>и систем.</a:t>
            </a:r>
          </a:p>
          <a:p>
            <a:pPr indent="357188" algn="just" defTabSz="958214">
              <a:defRPr/>
            </a:pPr>
            <a:r>
              <a:rPr lang="ru-RU" sz="1400" dirty="0" smtClean="0">
                <a:latin typeface="Arial Narrow" panose="020B0606020202030204" pitchFamily="34" charset="0"/>
              </a:rPr>
              <a:t>Далее рассмотрим общую характеристику военных специальностей по факультетам.</a:t>
            </a:r>
          </a:p>
        </p:txBody>
      </p:sp>
      <p:sp>
        <p:nvSpPr>
          <p:cNvPr id="3" name="Прямоугольник 2"/>
          <p:cNvSpPr/>
          <p:nvPr/>
        </p:nvSpPr>
        <p:spPr>
          <a:xfrm>
            <a:off x="7692643" y="195486"/>
            <a:ext cx="1133644" cy="307777"/>
          </a:xfrm>
          <a:prstGeom prst="rect">
            <a:avLst/>
          </a:prstGeom>
        </p:spPr>
        <p:txBody>
          <a:bodyPr wrap="none">
            <a:spAutoFit/>
          </a:bodyPr>
          <a:lstStyle/>
          <a:p>
            <a:pPr indent="361950" algn="r" eaLnBrk="0" hangingPunct="0"/>
            <a:r>
              <a:rPr lang="ru-RU" altLang="ru-RU" sz="1400" b="1" kern="1200" dirty="0">
                <a:solidFill>
                  <a:prstClr val="black"/>
                </a:solidFill>
                <a:latin typeface="Arial Narrow" pitchFamily="34" charset="0"/>
              </a:rPr>
              <a:t>Схема </a:t>
            </a:r>
            <a:r>
              <a:rPr lang="ru-RU" altLang="ru-RU" sz="1400" b="1" kern="1200" dirty="0" smtClean="0">
                <a:solidFill>
                  <a:prstClr val="black"/>
                </a:solidFill>
                <a:latin typeface="Arial Narrow" pitchFamily="34" charset="0"/>
              </a:rPr>
              <a:t>4</a:t>
            </a:r>
            <a:endParaRPr lang="ru-RU" sz="1400" spc="-2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33634684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75" descr="C:\Users\Разведка\Desktop\Рисунок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2700"/>
            <a:ext cx="92630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Номер слайда 6">
            <a:extLst>
              <a:ext uri="{FF2B5EF4-FFF2-40B4-BE49-F238E27FC236}">
                <a16:creationId xmlns:a16="http://schemas.microsoft.com/office/drawing/2014/main" xmlns="" id="{DF79E08E-6D3F-42A1-836D-71BD491E5B57}"/>
              </a:ext>
            </a:extLst>
          </p:cNvPr>
          <p:cNvSpPr txBox="1">
            <a:spLocks/>
          </p:cNvSpPr>
          <p:nvPr/>
        </p:nvSpPr>
        <p:spPr bwMode="auto">
          <a:xfrm>
            <a:off x="8676456" y="138434"/>
            <a:ext cx="339794" cy="307777"/>
          </a:xfrm>
          <a:prstGeom prst="rect">
            <a:avLst/>
          </a:prstGeom>
          <a:noFill/>
          <a:ln w="6350" cap="rnd" cmpd="dbl">
            <a:noFill/>
            <a:round/>
          </a:ln>
          <a:effectLst>
            <a:outerShdw blurRad="317500" dir="2700000" algn="ctr">
              <a:srgbClr val="000000">
                <a:alpha val="43000"/>
              </a:srgbClr>
            </a:outerShdw>
          </a:effectLst>
        </p:spPr>
        <p:txBody>
          <a:bodyPr wrap="square" lIns="0" tIns="0" rIns="0" bIns="0" anchor="ctr">
            <a:spAutoFit/>
          </a:bodyPr>
          <a:lstStyle>
            <a:defPPr>
              <a:defRPr lang="ru-RU"/>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fontAlgn="auto">
              <a:spcBef>
                <a:spcPts val="0"/>
              </a:spcBef>
              <a:spcAft>
                <a:spcPts val="0"/>
              </a:spcAft>
              <a:defRPr/>
            </a:pPr>
            <a:r>
              <a:rPr lang="ru-RU" sz="2000" b="1" dirty="0" smtClean="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rPr>
              <a:t>5</a:t>
            </a:r>
            <a:endParaRPr lang="ru-RU" sz="2000" b="1" dirty="0">
              <a:gradFill flip="none" rotWithShape="1">
                <a:gsLst>
                  <a:gs pos="0">
                    <a:prstClr val="white">
                      <a:lumMod val="85000"/>
                    </a:prstClr>
                  </a:gs>
                  <a:gs pos="50000">
                    <a:prstClr val="white">
                      <a:lumMod val="95000"/>
                    </a:prstClr>
                  </a:gs>
                  <a:gs pos="100000">
                    <a:prstClr val="white">
                      <a:shade val="100000"/>
                      <a:satMod val="115000"/>
                    </a:prstClr>
                  </a:gs>
                </a:gsLst>
                <a:lin ang="16200000" scaled="1"/>
                <a:tileRect/>
              </a:gradFill>
              <a:cs typeface="Arial" pitchFamily="34" charset="0"/>
            </a:endParaRPr>
          </a:p>
        </p:txBody>
      </p:sp>
      <p:sp>
        <p:nvSpPr>
          <p:cNvPr id="62" name="Заголовок 1"/>
          <p:cNvSpPr txBox="1">
            <a:spLocks/>
          </p:cNvSpPr>
          <p:nvPr/>
        </p:nvSpPr>
        <p:spPr bwMode="auto">
          <a:xfrm>
            <a:off x="471488" y="73025"/>
            <a:ext cx="8210550" cy="428625"/>
          </a:xfrm>
          <a:prstGeom prst="rect">
            <a:avLst/>
          </a:prstGeom>
          <a:noFill/>
          <a:ln w="9525">
            <a:noFill/>
            <a:miter lim="800000"/>
            <a:headEnd/>
            <a:tailEnd/>
          </a:ln>
        </p:spPr>
        <p:txBody>
          <a:bodyPr lIns="90824" tIns="45394" rIns="90824" bIns="45394" anchor="ctr"/>
          <a:lstStyle/>
          <a:p>
            <a:pPr algn="ctr" defTabSz="908050" eaLnBrk="1" hangingPunct="1"/>
            <a:r>
              <a:rPr lang="ru-RU" altLang="ru-RU" sz="1600" b="1" dirty="0">
                <a:solidFill>
                  <a:srgbClr val="003366"/>
                </a:solidFill>
                <a:latin typeface="Arial Narrow" pitchFamily="34" charset="0"/>
              </a:rPr>
              <a:t>ФАКУЛЬТЕТ АВТОМАТИЗИРОВАННЫХ СИСТЕМ УПРАВЛЕНИЯ</a:t>
            </a:r>
          </a:p>
        </p:txBody>
      </p:sp>
      <p:pic>
        <p:nvPicPr>
          <p:cNvPr id="63" name="Рисунок 8" descr="Без имени-2.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1267"/>
            <a:ext cx="452949" cy="51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2"/>
          <p:cNvSpPr txBox="1">
            <a:spLocks noChangeArrowheads="1"/>
          </p:cNvSpPr>
          <p:nvPr/>
        </p:nvSpPr>
        <p:spPr bwMode="auto">
          <a:xfrm>
            <a:off x="35030" y="674205"/>
            <a:ext cx="9088568" cy="635928"/>
          </a:xfrm>
          <a:prstGeom prst="rect">
            <a:avLst/>
          </a:prstGeom>
          <a:solidFill>
            <a:srgbClr val="FFE7B1"/>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b="1" dirty="0">
                <a:latin typeface="Arial Narrow" panose="020B0606020202030204" pitchFamily="34" charset="0"/>
              </a:rPr>
              <a:t>Специальность</a:t>
            </a:r>
            <a:r>
              <a:rPr lang="ru-RU" sz="1400" dirty="0">
                <a:latin typeface="Arial Narrow" panose="020B0606020202030204" pitchFamily="34" charset="0"/>
              </a:rPr>
              <a:t> «Применение и эксплуатация автоматизированных систем специального назначения» </a:t>
            </a:r>
            <a:r>
              <a:rPr lang="ru-RU" sz="1400" dirty="0" smtClean="0">
                <a:latin typeface="Arial Narrow" panose="020B0606020202030204" pitchFamily="34" charset="0"/>
              </a:rPr>
              <a:t>– </a:t>
            </a:r>
            <a:br>
              <a:rPr lang="ru-RU" sz="1400" dirty="0" smtClean="0">
                <a:latin typeface="Arial Narrow" panose="020B0606020202030204" pitchFamily="34" charset="0"/>
              </a:rPr>
            </a:br>
            <a:r>
              <a:rPr lang="ru-RU" sz="1400" dirty="0" smtClean="0">
                <a:latin typeface="Arial Narrow" panose="020B0606020202030204" pitchFamily="34" charset="0"/>
              </a:rPr>
              <a:t>присваиваемая </a:t>
            </a:r>
            <a:r>
              <a:rPr lang="ru-RU" sz="1400" b="1" dirty="0" smtClean="0">
                <a:latin typeface="Arial Narrow" panose="020B0606020202030204" pitchFamily="34" charset="0"/>
              </a:rPr>
              <a:t>квалификация</a:t>
            </a:r>
            <a:r>
              <a:rPr lang="ru-RU" sz="1400" dirty="0">
                <a:latin typeface="Arial Narrow" panose="020B0606020202030204" pitchFamily="34" charset="0"/>
              </a:rPr>
              <a:t> «</a:t>
            </a:r>
            <a:r>
              <a:rPr lang="ru-RU" sz="1400" b="1" dirty="0">
                <a:latin typeface="Arial Narrow" panose="020B0606020202030204" pitchFamily="34" charset="0"/>
              </a:rPr>
              <a:t>Инженер</a:t>
            </a:r>
            <a:r>
              <a:rPr lang="ru-RU" sz="1400" dirty="0">
                <a:latin typeface="Arial Narrow" panose="020B0606020202030204" pitchFamily="34" charset="0"/>
              </a:rPr>
              <a:t>»</a:t>
            </a:r>
          </a:p>
        </p:txBody>
      </p:sp>
      <p:sp>
        <p:nvSpPr>
          <p:cNvPr id="13" name="Text Box 62"/>
          <p:cNvSpPr txBox="1">
            <a:spLocks noChangeArrowheads="1"/>
          </p:cNvSpPr>
          <p:nvPr/>
        </p:nvSpPr>
        <p:spPr bwMode="auto">
          <a:xfrm>
            <a:off x="35030" y="1466440"/>
            <a:ext cx="9079133" cy="468000"/>
          </a:xfrm>
          <a:prstGeom prst="rect">
            <a:avLst/>
          </a:prstGeom>
          <a:solidFill>
            <a:schemeClr val="accent6">
              <a:lumMod val="40000"/>
              <a:lumOff val="60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smtClean="0">
                <a:latin typeface="Arial Narrow" panose="020B0606020202030204" pitchFamily="34" charset="0"/>
              </a:rPr>
              <a:t>Применение </a:t>
            </a:r>
            <a:r>
              <a:rPr lang="ru-RU" sz="1400" dirty="0">
                <a:latin typeface="Arial Narrow" panose="020B0606020202030204" pitchFamily="34" charset="0"/>
              </a:rPr>
              <a:t>и эксплуатация вычислительных средств </a:t>
            </a:r>
            <a:r>
              <a:rPr lang="ru-RU" sz="1400" dirty="0" smtClean="0">
                <a:latin typeface="Arial Narrow" panose="020B0606020202030204" pitchFamily="34" charset="0"/>
              </a:rPr>
              <a:t>АСУ</a:t>
            </a:r>
            <a:endParaRPr lang="ru-RU" sz="1400" dirty="0">
              <a:latin typeface="Arial Narrow" panose="020B0606020202030204" pitchFamily="34" charset="0"/>
            </a:endParaRPr>
          </a:p>
        </p:txBody>
      </p:sp>
      <p:sp>
        <p:nvSpPr>
          <p:cNvPr id="15" name="Text Box 62"/>
          <p:cNvSpPr txBox="1">
            <a:spLocks noChangeArrowheads="1"/>
          </p:cNvSpPr>
          <p:nvPr/>
        </p:nvSpPr>
        <p:spPr bwMode="auto">
          <a:xfrm>
            <a:off x="35030" y="2090747"/>
            <a:ext cx="9085886" cy="468000"/>
          </a:xfrm>
          <a:prstGeom prst="rect">
            <a:avLst/>
          </a:prstGeom>
          <a:solidFill>
            <a:schemeClr val="accent6">
              <a:lumMod val="40000"/>
              <a:lumOff val="60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Математическое, программное и информационное обеспечение </a:t>
            </a:r>
            <a:r>
              <a:rPr lang="ru-RU" sz="1400" dirty="0" smtClean="0">
                <a:latin typeface="Arial Narrow" panose="020B0606020202030204" pitchFamily="34" charset="0"/>
              </a:rPr>
              <a:t>функционирования комплексов АСУ</a:t>
            </a:r>
            <a:endParaRPr lang="ru-RU" sz="1400" dirty="0">
              <a:latin typeface="Arial Narrow" panose="020B0606020202030204" pitchFamily="34" charset="0"/>
            </a:endParaRPr>
          </a:p>
        </p:txBody>
      </p:sp>
      <p:sp>
        <p:nvSpPr>
          <p:cNvPr id="16" name="Text Box 62"/>
          <p:cNvSpPr txBox="1">
            <a:spLocks noChangeArrowheads="1"/>
          </p:cNvSpPr>
          <p:nvPr/>
        </p:nvSpPr>
        <p:spPr bwMode="auto">
          <a:xfrm>
            <a:off x="35030" y="3339361"/>
            <a:ext cx="9092641" cy="468000"/>
          </a:xfrm>
          <a:prstGeom prst="rect">
            <a:avLst/>
          </a:prstGeom>
          <a:solidFill>
            <a:schemeClr val="accent6">
              <a:lumMod val="40000"/>
              <a:lumOff val="60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Математическое, программное и информационное обеспечение функционирования вычислительных </a:t>
            </a:r>
            <a:r>
              <a:rPr lang="ru-RU" sz="1400" dirty="0" smtClean="0">
                <a:latin typeface="Arial Narrow" panose="020B0606020202030204" pitchFamily="34" charset="0"/>
              </a:rPr>
              <a:t>комплексов</a:t>
            </a:r>
            <a:endParaRPr lang="ru-RU" sz="1400" dirty="0">
              <a:latin typeface="Arial Narrow" panose="020B0606020202030204" pitchFamily="34" charset="0"/>
            </a:endParaRPr>
          </a:p>
        </p:txBody>
      </p:sp>
      <p:sp>
        <p:nvSpPr>
          <p:cNvPr id="17" name="Text Box 62"/>
          <p:cNvSpPr txBox="1">
            <a:spLocks noChangeArrowheads="1"/>
          </p:cNvSpPr>
          <p:nvPr/>
        </p:nvSpPr>
        <p:spPr bwMode="auto">
          <a:xfrm>
            <a:off x="35030" y="3963668"/>
            <a:ext cx="9099394" cy="468000"/>
          </a:xfrm>
          <a:prstGeom prst="rect">
            <a:avLst/>
          </a:prstGeom>
          <a:solidFill>
            <a:schemeClr val="accent6">
              <a:lumMod val="40000"/>
              <a:lumOff val="60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автоматизированных систем планирования и мониторинга </a:t>
            </a:r>
            <a:r>
              <a:rPr lang="ru-RU" sz="1400" dirty="0" smtClean="0">
                <a:latin typeface="Arial Narrow" panose="020B0606020202030204" pitchFamily="34" charset="0"/>
              </a:rPr>
              <a:t>деятельности организаций</a:t>
            </a:r>
            <a:endParaRPr lang="ru-RU" sz="1400" dirty="0">
              <a:latin typeface="Arial Narrow" panose="020B0606020202030204" pitchFamily="34" charset="0"/>
            </a:endParaRPr>
          </a:p>
        </p:txBody>
      </p:sp>
      <p:sp>
        <p:nvSpPr>
          <p:cNvPr id="19" name="Text Box 62"/>
          <p:cNvSpPr txBox="1">
            <a:spLocks noChangeArrowheads="1"/>
          </p:cNvSpPr>
          <p:nvPr/>
        </p:nvSpPr>
        <p:spPr bwMode="auto">
          <a:xfrm>
            <a:off x="35030" y="4587974"/>
            <a:ext cx="9089813" cy="468000"/>
          </a:xfrm>
          <a:prstGeom prst="rect">
            <a:avLst/>
          </a:prstGeom>
          <a:solidFill>
            <a:schemeClr val="bg1">
              <a:lumMod val="95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Информационное обеспечение функционирования </a:t>
            </a:r>
            <a:r>
              <a:rPr lang="ru-RU" sz="1400" dirty="0" smtClean="0">
                <a:latin typeface="Arial Narrow" panose="020B0606020202030204" pitchFamily="34" charset="0"/>
              </a:rPr>
              <a:t>радиолокационных </a:t>
            </a:r>
            <a:r>
              <a:rPr lang="ru-RU" sz="1400" dirty="0">
                <a:latin typeface="Arial Narrow" panose="020B0606020202030204" pitchFamily="34" charset="0"/>
              </a:rPr>
              <a:t>станций</a:t>
            </a:r>
          </a:p>
        </p:txBody>
      </p:sp>
      <p:sp>
        <p:nvSpPr>
          <p:cNvPr id="20" name="Text Box 62"/>
          <p:cNvSpPr txBox="1">
            <a:spLocks noChangeArrowheads="1"/>
          </p:cNvSpPr>
          <p:nvPr/>
        </p:nvSpPr>
        <p:spPr bwMode="auto">
          <a:xfrm>
            <a:off x="35030" y="2715054"/>
            <a:ext cx="9083928" cy="468000"/>
          </a:xfrm>
          <a:prstGeom prst="rect">
            <a:avLst/>
          </a:prstGeom>
          <a:solidFill>
            <a:schemeClr val="accent6">
              <a:lumMod val="40000"/>
              <a:lumOff val="60000"/>
            </a:schemeClr>
          </a:solidFill>
          <a:ln w="9525">
            <a:solidFill>
              <a:schemeClr val="tx1"/>
            </a:solidFill>
            <a:miter lim="800000"/>
            <a:headEnd/>
            <a:tailEnd/>
          </a:ln>
          <a:effectLst>
            <a:outerShdw blurRad="50800" dist="38100" dir="13500000" algn="br" rotWithShape="0">
              <a:prstClr val="black">
                <a:alpha val="40000"/>
              </a:prstClr>
            </a:outerShdw>
          </a:effectLst>
          <a:scene3d>
            <a:camera prst="orthographicFront"/>
            <a:lightRig rig="threePt" dir="t"/>
          </a:scene3d>
          <a:sp3d>
            <a:bevelT/>
          </a:sp3d>
        </p:spPr>
        <p:txBody>
          <a:bodyPr wrap="square" anchor="ctr" anchorCtr="0">
            <a:noAutofit/>
          </a:bodyPr>
          <a:lstStyle/>
          <a:p>
            <a:pPr indent="542925" algn="ctr">
              <a:spcBef>
                <a:spcPct val="50000"/>
              </a:spcBef>
            </a:pPr>
            <a:r>
              <a:rPr lang="ru-RU" sz="1400" dirty="0">
                <a:latin typeface="Arial Narrow" panose="020B0606020202030204" pitchFamily="34" charset="0"/>
              </a:rPr>
              <a:t>Применение и эксплуатация комплексов средств автоматизации контроля использования воздушного пространства</a:t>
            </a:r>
          </a:p>
        </p:txBody>
      </p:sp>
    </p:spTree>
    <p:extLst>
      <p:ext uri="{BB962C8B-B14F-4D97-AF65-F5344CB8AC3E}">
        <p14:creationId xmlns:p14="http://schemas.microsoft.com/office/powerpoint/2010/main" val="302221168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bg2"/>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bg2"/>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1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Оформление по умолчанию">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spPr>
      <a:bodyPr vert="horz" wrap="none" lIns="0" tIns="0" rIns="0" bIns="0" numCol="1" anchor="ctr" anchorCtr="1"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6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spPr>
      <a:bodyPr vert="horz" wrap="none" lIns="0" tIns="0" rIns="0" bIns="0" numCol="1" anchor="ctr" anchorCtr="1"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6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62774</TotalTime>
  <Words>1138</Words>
  <Application>Microsoft Office PowerPoint</Application>
  <PresentationFormat>Экран (16:9)</PresentationFormat>
  <Paragraphs>185</Paragraphs>
  <Slides>19</Slides>
  <Notes>0</Notes>
  <HiddenSlides>9</HiddenSlides>
  <MMClips>0</MMClips>
  <ScaleCrop>false</ScaleCrop>
  <HeadingPairs>
    <vt:vector size="4" baseType="variant">
      <vt:variant>
        <vt:lpstr>Тема</vt:lpstr>
      </vt:variant>
      <vt:variant>
        <vt:i4>2</vt:i4>
      </vt:variant>
      <vt:variant>
        <vt:lpstr>Заголовки слайдов</vt:lpstr>
      </vt:variant>
      <vt:variant>
        <vt:i4>19</vt:i4>
      </vt:variant>
    </vt:vector>
  </HeadingPairs>
  <TitlesOfParts>
    <vt:vector size="21" baseType="lpstr">
      <vt:lpstr>1_Оформление по умолчанию</vt:lpstr>
      <vt:lpstr>2_Оформление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ВВС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SINIY</dc:creator>
  <cp:lastModifiedBy>Home</cp:lastModifiedBy>
  <cp:revision>3976</cp:revision>
  <cp:lastPrinted>2021-06-20T10:44:55Z</cp:lastPrinted>
  <dcterms:created xsi:type="dcterms:W3CDTF">2009-10-19T08:10:28Z</dcterms:created>
  <dcterms:modified xsi:type="dcterms:W3CDTF">2023-01-20T08:45:14Z</dcterms:modified>
</cp:coreProperties>
</file>