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0"/>
  </p:notesMasterIdLst>
  <p:sldIdLst>
    <p:sldId id="256" r:id="rId2"/>
    <p:sldId id="285" r:id="rId3"/>
    <p:sldId id="288" r:id="rId4"/>
    <p:sldId id="292" r:id="rId5"/>
    <p:sldId id="289" r:id="rId6"/>
    <p:sldId id="278" r:id="rId7"/>
    <p:sldId id="275" r:id="rId8"/>
    <p:sldId id="273" r:id="rId9"/>
    <p:sldId id="262" r:id="rId10"/>
    <p:sldId id="274" r:id="rId11"/>
    <p:sldId id="276" r:id="rId12"/>
    <p:sldId id="293" r:id="rId13"/>
    <p:sldId id="280" r:id="rId14"/>
    <p:sldId id="281" r:id="rId15"/>
    <p:sldId id="284" r:id="rId16"/>
    <p:sldId id="272" r:id="rId17"/>
    <p:sldId id="296" r:id="rId18"/>
    <p:sldId id="29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29292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926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5A618D-984A-4CAC-89A2-EE8FA223C0C9}" type="datetimeFigureOut">
              <a:rPr lang="ru-RU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4DF741-C5AB-4B6B-A59C-F72B88981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43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20907-3138-4978-BD32-4FCCA9919858}" type="datetimeFigureOut">
              <a:rPr lang="ru-RU" smtClean="0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A69D0-38A3-4D80-B73A-A393337D2B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7AC191-0CB1-4AD5-91C8-8D5BA308B26A}" type="datetimeFigureOut">
              <a:rPr lang="ru-RU" smtClean="0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D29D-9A8F-4812-A2C7-854BEC455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D4F55-CAE8-498F-8344-A4E18E8F20F0}" type="datetimeFigureOut">
              <a:rPr lang="ru-RU" smtClean="0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1F55D-9511-4F24-9DBE-A9DDB57915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82F92-CE2D-403F-8DEE-0D435DD6EF75}" type="datetimeFigureOut">
              <a:rPr lang="ru-RU" smtClean="0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4D6F3-0BF7-4DB6-81F5-63641EF0DC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EBD20-CBDE-4767-9CFF-5DF5AF68CD87}" type="datetimeFigureOut">
              <a:rPr lang="ru-RU" smtClean="0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B5276-3391-47A5-B56C-E79D49402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AEAF4-B9E0-4C1E-B38E-E1411C65DE36}" type="datetimeFigureOut">
              <a:rPr lang="ru-RU" smtClean="0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06406-C12C-4A62-8952-42A1EBA4D3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4890C-04A1-49FA-BD60-573B48D9451A}" type="datetimeFigureOut">
              <a:rPr lang="ru-RU" smtClean="0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BEEA-CA49-4A09-AE21-44BDA5E71F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0BBEDB-17C1-4372-BA99-53A4AB2284A7}" type="datetimeFigureOut">
              <a:rPr lang="ru-RU" smtClean="0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C5114-299A-45AC-B58E-1A66DC2AA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D2DCE-2972-48C2-9688-9F791C3DEBF5}" type="datetimeFigureOut">
              <a:rPr lang="ru-RU" smtClean="0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C2851-DD8E-4920-9D9E-E4F640EE73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020DD-497F-47B4-92CA-B814A0F076E9}" type="datetimeFigureOut">
              <a:rPr lang="ru-RU" smtClean="0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7DFD2-E6E5-49AB-8834-43F5A40B59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28190-8CFF-4A6B-8763-E813506ADC40}" type="datetimeFigureOut">
              <a:rPr lang="ru-RU" smtClean="0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D833C-1452-4EC8-AB94-EFACC652F4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759871-E416-4C1F-9FB0-8BC795FD75A3}" type="datetimeFigureOut">
              <a:rPr lang="ru-RU" smtClean="0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5325F0-C81B-4EAB-BC13-AE36CD5E08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548680"/>
            <a:ext cx="8458200" cy="381642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Муниципальное бюджетное учреждение дополнительного образования «Центр внешкольной работы»</a:t>
            </a:r>
            <a:br>
              <a:rPr lang="ru-RU" sz="22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Мотивирующая </a:t>
            </a:r>
            <a:r>
              <a:rPr lang="ru-RU" sz="4000" b="1" dirty="0">
                <a:solidFill>
                  <a:srgbClr val="C00000"/>
                </a:solidFill>
              </a:rPr>
              <a:t>образовательная среда как система развития творческого потенциала детей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в </a:t>
            </a:r>
            <a:r>
              <a:rPr lang="ru-RU" sz="4000" b="1" dirty="0">
                <a:solidFill>
                  <a:srgbClr val="C00000"/>
                </a:solidFill>
              </a:rPr>
              <a:t>студии эстрадного </a:t>
            </a:r>
            <a:r>
              <a:rPr lang="ru-RU" sz="4000" b="1" dirty="0" smtClean="0">
                <a:solidFill>
                  <a:srgbClr val="C00000"/>
                </a:solidFill>
              </a:rPr>
              <a:t>вокала</a:t>
            </a: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638" y="3933057"/>
            <a:ext cx="4824412" cy="1800200"/>
          </a:xfrm>
        </p:spPr>
        <p:txBody>
          <a:bodyPr>
            <a:normAutofit/>
          </a:bodyPr>
          <a:lstStyle/>
          <a:p>
            <a:pPr marL="63500"/>
            <a:r>
              <a:rPr lang="ru-RU" b="1" dirty="0" smtClean="0"/>
              <a:t>Кравченко Ольга Игоревна,</a:t>
            </a:r>
          </a:p>
          <a:p>
            <a:pPr marL="63500"/>
            <a:r>
              <a:rPr lang="ru-RU" b="1" dirty="0"/>
              <a:t>п</a:t>
            </a:r>
            <a:r>
              <a:rPr lang="ru-RU" b="1" dirty="0" smtClean="0"/>
              <a:t>едагог дополнительного образования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35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 апреля 2022 года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1585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«Путь к успеху»</a:t>
            </a:r>
            <a:endParaRPr lang="ru-RU" sz="3200" b="1" dirty="0"/>
          </a:p>
        </p:txBody>
      </p:sp>
      <p:pic>
        <p:nvPicPr>
          <p:cNvPr id="1027" name="Picture 3" descr="C:\Users\ЮЛЯ\Desktop\с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1910"/>
          <a:stretch/>
        </p:blipFill>
        <p:spPr bwMode="auto">
          <a:xfrm>
            <a:off x="247672" y="2060848"/>
            <a:ext cx="4248472" cy="42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ЮЛЯ\Desktop\с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44" y="1368468"/>
            <a:ext cx="22098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ЮЛЯ\Desktop\с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r="9355"/>
          <a:stretch/>
        </p:blipFill>
        <p:spPr bwMode="auto">
          <a:xfrm>
            <a:off x="6556512" y="2971717"/>
            <a:ext cx="2376264" cy="379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668919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ru-RU" dirty="0" smtClean="0"/>
              <a:t>«Путь к успеху»</a:t>
            </a:r>
            <a:endParaRPr lang="ru-RU" dirty="0"/>
          </a:p>
        </p:txBody>
      </p:sp>
      <p:pic>
        <p:nvPicPr>
          <p:cNvPr id="1026" name="Picture 2" descr="C:\Users\ЮЛЯ\Desktop\23 февраля бесед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80720" cy="47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28753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Достижение личного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 и коллективного успеха</a:t>
            </a:r>
            <a:endParaRPr lang="ru-RU" sz="3200" b="1" dirty="0"/>
          </a:p>
        </p:txBody>
      </p:sp>
      <p:pic>
        <p:nvPicPr>
          <p:cNvPr id="1027" name="Picture 3" descr="C:\Users\ЮЛЯ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4318"/>
            <a:ext cx="87129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25008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Концертно-исполнительская деятельность</a:t>
            </a:r>
            <a:endParaRPr lang="ru-RU" sz="3200" b="1" dirty="0"/>
          </a:p>
        </p:txBody>
      </p:sp>
      <p:pic>
        <p:nvPicPr>
          <p:cNvPr id="1026" name="Picture 2" descr="C:\Users\ЮЛЯ\Desktop\День Учите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5" y="1988840"/>
            <a:ext cx="853760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8284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Вовлечение в </a:t>
            </a:r>
            <a:r>
              <a:rPr lang="ru-RU" sz="3200" b="1" dirty="0" err="1" smtClean="0"/>
              <a:t>воспитательно</a:t>
            </a:r>
            <a:r>
              <a:rPr lang="ru-RU" sz="3200" b="1" dirty="0" smtClean="0"/>
              <a:t> - образовательный процесс родителей</a:t>
            </a:r>
            <a:endParaRPr lang="ru-RU" sz="3200" b="1" dirty="0"/>
          </a:p>
        </p:txBody>
      </p:sp>
      <p:pic>
        <p:nvPicPr>
          <p:cNvPr id="3074" name="Picture 2" descr="C:\Users\ЮЛЯ\Desktop\Парк трио и зрите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86775" cy="507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77582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Я\Desktop\ник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85698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51536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548680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РЕЗУЛЬТАТИВНОСТЬ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61853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 </a:t>
            </a:r>
          </a:p>
          <a:p>
            <a:pPr algn="just"/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5073"/>
            <a:ext cx="7920880" cy="460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6229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Диаграмма развития творческих способностей учащихся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85" y="2708920"/>
            <a:ext cx="704422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60647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Диагностика групповой мотивации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(</a:t>
            </a:r>
            <a:r>
              <a:rPr lang="ru-RU" sz="3200" b="1" dirty="0"/>
              <a:t>И.Д. Ладанов</a:t>
            </a:r>
            <a:r>
              <a:rPr lang="ru-RU" sz="3200" b="1" dirty="0" smtClean="0"/>
              <a:t>)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2204864"/>
            <a:ext cx="7704856" cy="42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4921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Необходимость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создания образовательной модели, способной обеспечить  развитие творческого потенциала каждого ребенка, выбравшего вокальную деятельность, на основе комплекса программно-методического обеспечения педагогического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процесса.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Педагогическая идея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5317640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988840"/>
            <a:ext cx="8136903" cy="3744415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200" b="1" dirty="0" smtClean="0">
                <a:ea typeface="Arial"/>
                <a:cs typeface="Times New Roman"/>
              </a:rPr>
              <a:t>Задачи:</a:t>
            </a:r>
            <a:endParaRPr lang="ru-RU" sz="3200" b="1" dirty="0">
              <a:ea typeface="Arial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dirty="0" smtClean="0">
                <a:ea typeface="Arial"/>
                <a:cs typeface="Times New Roman"/>
              </a:rPr>
              <a:t>изучить </a:t>
            </a:r>
            <a:r>
              <a:rPr lang="ru-RU" sz="1800" dirty="0">
                <a:ea typeface="Arial"/>
                <a:cs typeface="Times New Roman"/>
              </a:rPr>
              <a:t>научно - теоретические основания развития  мотивирующей среды в детском вокальном коллективе;</a:t>
            </a:r>
            <a:endParaRPr lang="ru-RU" sz="1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dirty="0">
                <a:ea typeface="Arial"/>
                <a:cs typeface="Times New Roman"/>
              </a:rPr>
              <a:t>выделить педагогические условия активного приобщения детей и подростков к ценностям вокально-исполнительского искусства, пути саморазвития, самореализации в творческой деятельности;</a:t>
            </a:r>
            <a:endParaRPr lang="ru-RU" sz="1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dirty="0">
                <a:ea typeface="Arial"/>
                <a:cs typeface="Times New Roman"/>
              </a:rPr>
              <a:t>апробировать формы и методы для формирование мотивирующей среды в вокальном коллективе, направленной на гармоничное развитие творческого потенциала и творческого самовыражения каждого учащегося;</a:t>
            </a:r>
            <a:endParaRPr lang="ru-RU" sz="1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  <a:tabLst>
                <a:tab pos="449580" algn="l"/>
              </a:tabLst>
            </a:pPr>
            <a:r>
              <a:rPr lang="ru-RU" sz="1800" dirty="0">
                <a:ea typeface="Arial"/>
                <a:cs typeface="Times New Roman"/>
              </a:rPr>
              <a:t>разработать и апробировать диагностические материалы по выявлению творческих способностей и мотивирующих факторов для детей;</a:t>
            </a:r>
            <a:endParaRPr lang="ru-RU" sz="1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  <a:tabLst>
                <a:tab pos="449580" algn="l"/>
              </a:tabLst>
            </a:pPr>
            <a:r>
              <a:rPr lang="ru-RU" sz="1800" dirty="0">
                <a:ea typeface="Arial"/>
                <a:cs typeface="Times New Roman"/>
              </a:rPr>
              <a:t>оценить результативность данного опыта с точки зрения достижения поставленной цели.</a:t>
            </a:r>
            <a:endParaRPr lang="ru-RU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/>
              </a:rPr>
              <a:t>Цель опыта:</a:t>
            </a:r>
            <a:r>
              <a:rPr lang="ru-RU" sz="32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/>
              </a:rPr>
              <a:t> </a:t>
            </a:r>
            <a:br>
              <a:rPr lang="ru-RU" sz="32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/>
              </a:rPr>
              <a:t>формирование </a:t>
            </a:r>
            <a:r>
              <a:rPr lang="ru-RU" sz="2000" b="1" dirty="0">
                <a:solidFill>
                  <a:schemeClr val="bg1"/>
                </a:solidFill>
                <a:latin typeface="Candara" panose="020E0502030303020204" pitchFamily="34" charset="0"/>
                <a:ea typeface="Times New Roman"/>
              </a:rPr>
              <a:t>мотивирующей среды для </a:t>
            </a:r>
            <a:r>
              <a:rPr lang="ru-RU" sz="2000" b="1" dirty="0">
                <a:solidFill>
                  <a:schemeClr val="bg1"/>
                </a:solidFill>
                <a:ea typeface="Times New Roman"/>
              </a:rPr>
              <a:t>развития</a:t>
            </a:r>
            <a:r>
              <a:rPr lang="ru-RU" sz="2000" b="1" dirty="0">
                <a:solidFill>
                  <a:schemeClr val="bg1"/>
                </a:solidFill>
                <a:latin typeface="Candara" panose="020E0502030303020204" pitchFamily="34" charset="0"/>
                <a:ea typeface="Times New Roman"/>
              </a:rPr>
              <a:t> творческого потенциала в условиях детского вокального </a:t>
            </a:r>
            <a:r>
              <a:rPr lang="ru-RU" sz="2000" b="1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/>
              </a:rPr>
              <a:t>коллектива.</a:t>
            </a:r>
            <a:endParaRPr lang="ru-RU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83572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060848"/>
            <a:ext cx="8136904" cy="439248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b="1" dirty="0">
                <a:latin typeface="Times New Roman"/>
                <a:ea typeface="Calibri"/>
                <a:cs typeface="Times New Roman"/>
              </a:rPr>
              <a:t>Основные принципы программы состоят: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•	в создании такого образовательного пространства, в котором существует постоянное сотворчество детей и педагога, направленное на раскрытие всех творческих сторон личности каждого учащегося (не бывает неспособных детей, просто к каждому необходим особый подход);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•	в отсутствии эффекта сравнения достижений ребёнка с достижениями другого и оценка образовательных результатов на основании личностно-значимых ценностей. Образовательный процесс направлен на организацию социального опыта ребёнка, социальной мобильности, адаптивности, ответственности.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Программа «Созвучие» базового уровня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36609170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b="1" dirty="0" smtClean="0">
              <a:latin typeface="Candara" panose="020E0502030303020204" pitchFamily="34" charset="0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Candara" panose="020E0502030303020204" pitchFamily="34" charset="0"/>
                <a:ea typeface="Calibri"/>
                <a:cs typeface="Times New Roman"/>
              </a:rPr>
              <a:t>Цель </a:t>
            </a:r>
            <a:r>
              <a:rPr lang="ru-RU" sz="3200" b="1" dirty="0">
                <a:latin typeface="Candara" panose="020E0502030303020204" pitchFamily="34" charset="0"/>
                <a:ea typeface="Calibri"/>
                <a:cs typeface="Times New Roman"/>
              </a:rPr>
              <a:t>программы: </a:t>
            </a:r>
            <a:endParaRPr lang="ru-RU" sz="3200" b="1" dirty="0" smtClean="0"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dirty="0">
                <a:ea typeface="Calibri"/>
                <a:cs typeface="Times New Roman"/>
              </a:rPr>
              <a:t>в</a:t>
            </a:r>
            <a:r>
              <a:rPr lang="ru-RU" sz="2000" dirty="0" smtClean="0">
                <a:ea typeface="Calibri"/>
                <a:cs typeface="Times New Roman"/>
              </a:rPr>
              <a:t>ыявление </a:t>
            </a:r>
            <a:r>
              <a:rPr lang="ru-RU" sz="2000" dirty="0">
                <a:ea typeface="Calibri"/>
                <a:cs typeface="Times New Roman"/>
              </a:rPr>
              <a:t>и поддержка талантливых и перспективных учащихся, развитие самостоятельной творческой личности одарённого ребёнка в рамках популярного жанра – эстрадная песня.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Программа «Мы артисты»</a:t>
            </a:r>
            <a:br>
              <a:rPr lang="ru-RU" sz="3200" b="1" dirty="0" smtClean="0"/>
            </a:br>
            <a:r>
              <a:rPr lang="ru-RU" sz="3200" b="1" dirty="0" smtClean="0"/>
              <a:t> углубленного уровня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1854374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Игровые технологии и импровизация</a:t>
            </a:r>
            <a:endParaRPr lang="ru-RU" sz="3200" dirty="0"/>
          </a:p>
        </p:txBody>
      </p:sp>
      <p:pic>
        <p:nvPicPr>
          <p:cNvPr id="3074" name="Picture 2" descr="C:\Users\ЮЛЯ\Desktop\Елочке не холодно зимо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13165" r="14979" b="12549"/>
          <a:stretch/>
        </p:blipFill>
        <p:spPr bwMode="auto">
          <a:xfrm>
            <a:off x="3707903" y="3933056"/>
            <a:ext cx="5338001" cy="292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17" y="1609938"/>
            <a:ext cx="5332053" cy="31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71834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ru-RU" b="1" dirty="0"/>
              <a:t>Коллективно - творческое дело</a:t>
            </a:r>
            <a:endParaRPr lang="ru-RU" dirty="0"/>
          </a:p>
        </p:txBody>
      </p:sp>
      <p:pic>
        <p:nvPicPr>
          <p:cNvPr id="2050" name="Picture 2" descr="C:\Users\ЮЛЯ\Desktop\фото правила движ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t="14125" b="19046"/>
          <a:stretch/>
        </p:blipFill>
        <p:spPr bwMode="auto">
          <a:xfrm>
            <a:off x="1259632" y="2204864"/>
            <a:ext cx="6467880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4442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Пол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672408" cy="55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Я\Desktop\Алеся Судак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6" y="260648"/>
            <a:ext cx="2952328" cy="236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ЮЛЯ\Desktop\награжд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34" y="3429000"/>
            <a:ext cx="3812864" cy="32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Я\Desktop\Виолетт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19" y="1052736"/>
            <a:ext cx="20288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413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841"/>
            <a:ext cx="8712968" cy="388843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ррррррр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формировать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умение слушать и слышать мнение других людей.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развить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личностный творческий потенциал ребёнка;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привить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детям любовь к вокально-исполнительской культуре, как через ансамблевое, так и эстрадное пение;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заложить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ребёнке фундаментальные основы духовно-нравственного развития личности в перспективе его жизненного самоопределения.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LYA\Desktop\ПРЕЗЕНТАЦИЯ\застав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31413"/>
            <a:ext cx="4491425" cy="28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ЮЛЯ\Desktop\Никита Д.Мол.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 bwMode="auto">
          <a:xfrm>
            <a:off x="6185438" y="373010"/>
            <a:ext cx="2586865" cy="38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Я\Desktop\Даша Д,Г сол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3" r="23346"/>
          <a:stretch/>
        </p:blipFill>
        <p:spPr bwMode="auto">
          <a:xfrm>
            <a:off x="3097080" y="747062"/>
            <a:ext cx="2687932" cy="28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ЮЛЯ\Desktop\Маша Базилеви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2" y="373010"/>
            <a:ext cx="2455024" cy="3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488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7930</TotalTime>
  <Words>217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Муниципальное бюджетное учреждение дополнительного образования «Центр внешкольной работы»  Мотивирующая образовательная среда как система развития творческого потенциала детей  в студии эстрадного вокала </vt:lpstr>
      <vt:lpstr>Педагогическая идея</vt:lpstr>
      <vt:lpstr>Цель опыта:  формирование мотивирующей среды для развития творческого потенциала в условиях детского вокального коллектива.</vt:lpstr>
      <vt:lpstr>Программа «Созвучие» базового уровня</vt:lpstr>
      <vt:lpstr>Программа «Мы артисты»  углубленного уровня</vt:lpstr>
      <vt:lpstr>Игровые технологии и импровизация</vt:lpstr>
      <vt:lpstr>Коллективно - творческое дело</vt:lpstr>
      <vt:lpstr>Презентация PowerPoint</vt:lpstr>
      <vt:lpstr> ррррррр         Личностные  - формировать умение слушать и слышать мнение других людей. - развить личностный творческий потенциал ребёнка; - привить детям любовь к вокально-исполнительской культуре, как через ансамблевое, так и эстрадное пение; - заложить в ребёнке фундаментальные основы духовно-нравственного развития личности в перспективе его жизненного самоопределения.  </vt:lpstr>
      <vt:lpstr>«Путь к успеху»</vt:lpstr>
      <vt:lpstr>«Путь к успеху»</vt:lpstr>
      <vt:lpstr>Достижение личного  и коллективного успеха</vt:lpstr>
      <vt:lpstr>Концертно-исполнительская деятельность</vt:lpstr>
      <vt:lpstr>Вовлечение в воспитательно - образовательный процесс родителей</vt:lpstr>
      <vt:lpstr>Презентация PowerPoint</vt:lpstr>
      <vt:lpstr>Презентация PowerPoint</vt:lpstr>
      <vt:lpstr>Диаграмма развития творческих способностей учащихся</vt:lpstr>
      <vt:lpstr>Диагностика групповой мотивации  (И.Д. Ладанов)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на тему:  «Системно-деятельностный подход в обучении»</dc:title>
  <dc:creator>Оксана</dc:creator>
  <cp:lastModifiedBy>ЮЛЯ</cp:lastModifiedBy>
  <cp:revision>770</cp:revision>
  <dcterms:created xsi:type="dcterms:W3CDTF">2013-01-08T14:19:51Z</dcterms:created>
  <dcterms:modified xsi:type="dcterms:W3CDTF">2022-04-21T09:02:37Z</dcterms:modified>
</cp:coreProperties>
</file>