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6" r:id="rId1"/>
    <p:sldMasterId id="2147483688" r:id="rId2"/>
  </p:sldMasterIdLst>
  <p:notesMasterIdLst>
    <p:notesMasterId r:id="rId23"/>
  </p:notesMasterIdLst>
  <p:handoutMasterIdLst>
    <p:handoutMasterId r:id="rId24"/>
  </p:handoutMasterIdLst>
  <p:sldIdLst>
    <p:sldId id="435" r:id="rId3"/>
    <p:sldId id="410" r:id="rId4"/>
    <p:sldId id="439" r:id="rId5"/>
    <p:sldId id="444" r:id="rId6"/>
    <p:sldId id="440" r:id="rId7"/>
    <p:sldId id="462" r:id="rId8"/>
    <p:sldId id="466" r:id="rId9"/>
    <p:sldId id="468" r:id="rId10"/>
    <p:sldId id="464" r:id="rId11"/>
    <p:sldId id="459" r:id="rId12"/>
    <p:sldId id="460" r:id="rId13"/>
    <p:sldId id="461" r:id="rId14"/>
    <p:sldId id="452" r:id="rId15"/>
    <p:sldId id="414" r:id="rId16"/>
    <p:sldId id="453" r:id="rId17"/>
    <p:sldId id="454" r:id="rId18"/>
    <p:sldId id="455" r:id="rId19"/>
    <p:sldId id="456" r:id="rId20"/>
    <p:sldId id="457" r:id="rId21"/>
    <p:sldId id="46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AED"/>
    <a:srgbClr val="0865D8"/>
    <a:srgbClr val="7AB3FA"/>
    <a:srgbClr val="0695F0"/>
    <a:srgbClr val="FFFFFF"/>
    <a:srgbClr val="FA90A7"/>
    <a:srgbClr val="DC8680"/>
    <a:srgbClr val="5272A7"/>
    <a:srgbClr val="FCCFDD"/>
    <a:srgbClr val="FA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1008" y="72"/>
      </p:cViewPr>
      <p:guideLst>
        <p:guide orient="horz" pos="2264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none" strike="noStrike" baseline="0" dirty="0" smtClean="0"/>
              <a:t> Какую форму обучения вы считаете наиболее эффективной для проведения занятий?</a:t>
            </a:r>
            <a:endParaRPr lang="ru-RU" sz="2800" dirty="0"/>
          </a:p>
        </c:rich>
      </c:tx>
      <c:layout>
        <c:manualLayout>
          <c:xMode val="edge"/>
          <c:yMode val="edge"/>
          <c:x val="0.1054475308641975"/>
          <c:y val="3.456264646236760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Бывают ли случаи, когда вам не хватает собственных знаний при общении с масс-медиа (ТВ, кинематограф, видео, музыка, радио, фотография, компьютер, Интернет, пресса и т.д.)?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Теоретические занятия</c:v>
                </c:pt>
                <c:pt idx="1">
                  <c:v>Практические занятия и кейсы </c:v>
                </c:pt>
                <c:pt idx="2">
                  <c:v> Сочетание теории и практики </c:v>
                </c:pt>
                <c:pt idx="3">
                  <c:v>Мастер-классы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37</c:v>
                </c:pt>
                <c:pt idx="2">
                  <c:v>32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255018469913479"/>
          <c:y val="0.29972010298815521"/>
          <c:w val="0.38819055604160591"/>
          <c:h val="0.60680813989252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i="0" u="none" strike="noStrike" baseline="0" dirty="0" smtClean="0"/>
              <a:t> Как бы вы предпочли получать необходимые знания, умения и навыки о  </a:t>
            </a:r>
            <a:r>
              <a:rPr lang="ru-RU" sz="2400" b="1" i="0" u="none" strike="noStrike" baseline="0" dirty="0" err="1" smtClean="0"/>
              <a:t>медиасфере</a:t>
            </a:r>
            <a:r>
              <a:rPr lang="ru-RU" sz="2400" b="1" i="0" u="none" strike="noStrike" baseline="0" dirty="0" smtClean="0"/>
              <a:t>? </a:t>
            </a:r>
            <a:endParaRPr lang="ru-RU" sz="2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209876543209877E-3"/>
          <c:y val="0.17958664278292619"/>
          <c:w val="0.96604938271604934"/>
          <c:h val="0.77003457689357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бы вы предпочли получать необходимые знания, умения и навыки о  медиасфере?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 рамках уроков по предмету "Медиа"</c:v>
                </c:pt>
                <c:pt idx="1">
                  <c:v>В форме внеурочных дополнительных занятий </c:v>
                </c:pt>
                <c:pt idx="2">
                  <c:v>Через онлайн-курсы и обучающие платформы </c:v>
                </c:pt>
                <c:pt idx="3">
                  <c:v>Через специальные мастер-классы и семинары от экспертов</c:v>
                </c:pt>
                <c:pt idx="4">
                  <c:v>В загородном оздоровительном лагере, чтобы сочетать активный отдых с возможностью для обучения медиатехнологиям.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66</c:v>
                </c:pt>
                <c:pt idx="2">
                  <c:v>22</c:v>
                </c:pt>
                <c:pt idx="3">
                  <c:v>51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1230072"/>
        <c:axId val="281229288"/>
      </c:barChart>
      <c:valAx>
        <c:axId val="281229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1230072"/>
        <c:crosses val="autoZero"/>
        <c:crossBetween val="between"/>
      </c:valAx>
      <c:catAx>
        <c:axId val="281230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81229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dirty="0" smtClean="0"/>
              <a:t> Как вы бы продемонстрировали полученные знания, умения и навыки в сфере медиа? </a:t>
            </a:r>
            <a:endParaRPr lang="ru-RU" sz="2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3387406435306697E-2"/>
          <c:y val="0.27559136812968826"/>
          <c:w val="0.48933253135024801"/>
          <c:h val="0.674979547019060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12. Как вы бы продемонстрировали полученные знания, умения и навыки в сфере медиа?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Завел(а) бы личный блог</c:v>
                </c:pt>
                <c:pt idx="1">
                  <c:v>Стал(а) бы практиковаться в медиапроизводстве</c:v>
                </c:pt>
                <c:pt idx="2">
                  <c:v>Принял(а) бы участие в медиафестивале</c:v>
                </c:pt>
                <c:pt idx="3">
                  <c:v>Разработал(а) бы медиаконтент для публикации в социальных медиа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62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913191406629725"/>
          <c:y val="0.28786902314953955"/>
          <c:w val="0.42852240692135707"/>
          <c:h val="0.601464301020947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3T20:21:33.33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pPr/>
              <a:t>2024/3/1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pPr/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4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0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4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9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45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15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43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68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35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04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7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8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94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87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80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450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7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62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5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</p:sldLayoutIdLst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-2334260" y="-2563495"/>
            <a:ext cx="5401945" cy="5401945"/>
          </a:xfrm>
          <a:prstGeom prst="ellipse">
            <a:avLst/>
          </a:prstGeom>
          <a:gradFill>
            <a:gsLst>
              <a:gs pos="5000">
                <a:srgbClr val="096AED">
                  <a:alpha val="4000"/>
                </a:srgbClr>
              </a:gs>
              <a:gs pos="100000">
                <a:srgbClr val="0695F0">
                  <a:alpha val="23000"/>
                </a:srgbClr>
              </a:gs>
            </a:gsLst>
            <a:lin ang="27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形"/>
          <p:cNvSpPr/>
          <p:nvPr/>
        </p:nvSpPr>
        <p:spPr>
          <a:xfrm flipV="1">
            <a:off x="0" y="0"/>
            <a:ext cx="1982470" cy="1828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63" h="888">
                <a:moveTo>
                  <a:pt x="0" y="42"/>
                </a:moveTo>
                <a:cubicBezTo>
                  <a:pt x="76" y="15"/>
                  <a:pt x="158" y="0"/>
                  <a:pt x="243" y="0"/>
                </a:cubicBezTo>
                <a:cubicBezTo>
                  <a:pt x="641" y="0"/>
                  <a:pt x="963" y="322"/>
                  <a:pt x="963" y="720"/>
                </a:cubicBezTo>
                <a:cubicBezTo>
                  <a:pt x="963" y="778"/>
                  <a:pt x="956" y="834"/>
                  <a:pt x="943" y="888"/>
                </a:cubicBezTo>
                <a:lnTo>
                  <a:pt x="0" y="888"/>
                </a:lnTo>
                <a:lnTo>
                  <a:pt x="0" y="42"/>
                </a:lnTo>
                <a:close/>
              </a:path>
            </a:pathLst>
          </a:custGeom>
          <a:gradFill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7200900" y="2178050"/>
            <a:ext cx="8634095" cy="8634095"/>
            <a:chOff x="7170" y="5823"/>
            <a:chExt cx="13597" cy="13597"/>
          </a:xfrm>
        </p:grpSpPr>
        <p:sp>
          <p:nvSpPr>
            <p:cNvPr id="8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图形"/>
          <p:cNvSpPr/>
          <p:nvPr/>
        </p:nvSpPr>
        <p:spPr>
          <a:xfrm>
            <a:off x="461010" y="697484"/>
            <a:ext cx="11269980" cy="548195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cs typeface="+mn-ea"/>
                <a:sym typeface="+mn-lt"/>
              </a:rPr>
              <a:t>https://disk.yandex.ru/d/X4bjzT4GvG5uvA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970915" y="2719197"/>
            <a:ext cx="612482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dirty="0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Фестиваль </a:t>
            </a:r>
            <a:r>
              <a:rPr lang="ru-RU" altLang="zh-CN" sz="6000" dirty="0" err="1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медиатворчества</a:t>
            </a:r>
            <a:endParaRPr lang="ru-RU" altLang="zh-CN" sz="6000" dirty="0" smtClean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  <a:p>
            <a:pPr algn="ctr"/>
            <a:r>
              <a:rPr lang="ru-RU" altLang="zh-CN" sz="6000" dirty="0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«Медиа-ЛЕТО»</a:t>
            </a:r>
            <a:endParaRPr lang="zh-CN" altLang="en-US" sz="6000" dirty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图形"/>
          <p:cNvSpPr/>
          <p:nvPr/>
        </p:nvSpPr>
        <p:spPr>
          <a:xfrm>
            <a:off x="936730" y="1267071"/>
            <a:ext cx="746791" cy="689916"/>
          </a:xfrm>
          <a:prstGeom prst="ellipse">
            <a:avLst/>
          </a:prstGeom>
          <a:solidFill>
            <a:srgbClr val="096AE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图形"/>
          <p:cNvSpPr txBox="1"/>
          <p:nvPr/>
        </p:nvSpPr>
        <p:spPr>
          <a:xfrm>
            <a:off x="1025778" y="1124713"/>
            <a:ext cx="6814910" cy="19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BEDEA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Муниципальное бюджетное учреждение дополнительного образования </a:t>
            </a:r>
          </a:p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«Центр внешкольной работы»</a:t>
            </a:r>
          </a:p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Владимирская область о. Муром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Staatliches"/>
              <a:cs typeface="Staatliches"/>
              <a:sym typeface="Staatliches"/>
            </a:endParaRPr>
          </a:p>
          <a:p>
            <a:pPr algn="ctr"/>
            <a:r>
              <a:rPr lang="en-US" altLang="zh-CN" sz="54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+mn-ea"/>
                <a:sym typeface="+mn-lt"/>
              </a:rPr>
              <a:t> </a:t>
            </a:r>
            <a:endParaRPr lang="zh-CN" altLang="en-US" sz="54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8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2452" y="688340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TextBox 16"/>
          <p:cNvSpPr txBox="1"/>
          <p:nvPr/>
        </p:nvSpPr>
        <p:spPr>
          <a:xfrm>
            <a:off x="7004481" y="5814873"/>
            <a:ext cx="334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https://disk.yandex.ru/d/X4bjzT4GvG5uvA</a:t>
            </a:r>
            <a:endParaRPr lang="ru-RU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48" y="1953919"/>
            <a:ext cx="4289610" cy="4138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4" y="1086544"/>
            <a:ext cx="1113102" cy="1113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344774" y="116114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873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Основные мероприятия проекта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316" y="989989"/>
            <a:ext cx="11937683" cy="57479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zh-CN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Тренинги с вожатыми - </a:t>
            </a:r>
            <a:r>
              <a:rPr lang="ru-RU" altLang="zh-CN" sz="2400" b="1" dirty="0" smtClean="0">
                <a:solidFill>
                  <a:srgbClr val="0865D8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Медиа-кухня</a:t>
            </a:r>
            <a:endParaRPr lang="ru-RU" altLang="zh-CN" sz="2400" b="1" dirty="0">
              <a:solidFill>
                <a:srgbClr val="0865D8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ru-RU" altLang="zh-CN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Мастер-классы </a:t>
            </a:r>
            <a:r>
              <a:rPr lang="ru-RU" altLang="zh-CN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от профессионалов</a:t>
            </a:r>
          </a:p>
          <a:p>
            <a:pPr marL="0" indent="0" algn="just">
              <a:buNone/>
            </a:pP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1. «Секреты телеэфира». Знакомство с профессией телеведущий.</a:t>
            </a:r>
          </a:p>
          <a:p>
            <a:pPr marL="0" indent="0" algn="just">
              <a:buNone/>
            </a:pP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2. «</a:t>
            </a:r>
            <a:r>
              <a:rPr lang="ru-RU" altLang="zh-CN" sz="2000" dirty="0" err="1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ИНФОмания</a:t>
            </a: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». Знакомство с профессией корреспондент.</a:t>
            </a:r>
          </a:p>
          <a:p>
            <a:pPr marL="0" indent="0" algn="just">
              <a:buNone/>
            </a:pP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3. </a:t>
            </a:r>
            <a:r>
              <a:rPr lang="ru-RU" altLang="zh-CN" sz="2000" dirty="0" err="1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Питчинг</a:t>
            </a: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-снимаем кино». Знакомство с профессией </a:t>
            </a:r>
            <a:r>
              <a:rPr lang="ru-RU" altLang="zh-CN" sz="2000" dirty="0" err="1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видеооператор</a:t>
            </a: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.</a:t>
            </a:r>
          </a:p>
          <a:p>
            <a:pPr marL="0" indent="0" algn="just">
              <a:buNone/>
            </a:pP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4. «От сценария к фильму». Знакомство с профессией сценарист, режиссер.</a:t>
            </a:r>
          </a:p>
          <a:p>
            <a:pPr marL="0" indent="0" algn="just">
              <a:buNone/>
            </a:pPr>
            <a:r>
              <a:rPr lang="ru-RU" altLang="zh-CN" sz="20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5. «Реклама. Социальный ролик». Знакомство с профессией журналист.</a:t>
            </a:r>
            <a:endParaRPr lang="zh-CN" altLang="en-US" sz="2000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Обучение по дополнительным общеразвивающим программам социально-гуманитарной направленности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96AED"/>
                </a:solidFill>
              </a:rPr>
              <a:t>"</a:t>
            </a:r>
            <a:r>
              <a:rPr lang="ru-RU" sz="2000" dirty="0">
                <a:solidFill>
                  <a:srgbClr val="096AED"/>
                </a:solidFill>
              </a:rPr>
              <a:t>Медиа-компас"- ЗООЛ "Белый городок</a:t>
            </a:r>
            <a:r>
              <a:rPr lang="ru-RU" sz="2000" dirty="0" smtClean="0">
                <a:solidFill>
                  <a:srgbClr val="096AED"/>
                </a:solidFill>
              </a:rPr>
              <a:t>",« Медиа-Первых</a:t>
            </a:r>
            <a:r>
              <a:rPr lang="ru-RU" sz="2000" dirty="0">
                <a:solidFill>
                  <a:srgbClr val="096AED"/>
                </a:solidFill>
              </a:rPr>
              <a:t>"- ЗООЛ "Озерный", </a:t>
            </a:r>
            <a:r>
              <a:rPr lang="ru-RU" sz="2000" dirty="0" smtClean="0">
                <a:solidFill>
                  <a:srgbClr val="096AED"/>
                </a:solidFill>
              </a:rPr>
              <a:t>Школа </a:t>
            </a:r>
            <a:r>
              <a:rPr lang="ru-RU" sz="2000" dirty="0">
                <a:solidFill>
                  <a:srgbClr val="096AED"/>
                </a:solidFill>
              </a:rPr>
              <a:t>"Масс-медиа" </a:t>
            </a:r>
            <a:r>
              <a:rPr lang="ru-RU" sz="2000" dirty="0" smtClean="0">
                <a:solidFill>
                  <a:srgbClr val="096AED"/>
                </a:solidFill>
              </a:rPr>
              <a:t>- </a:t>
            </a:r>
            <a:r>
              <a:rPr lang="ru-RU" sz="2000" dirty="0">
                <a:solidFill>
                  <a:srgbClr val="096AED"/>
                </a:solidFill>
              </a:rPr>
              <a:t>ЗООЛ "Ясный". </a:t>
            </a:r>
            <a:endParaRPr lang="ru-RU" sz="2000" dirty="0" smtClean="0">
              <a:solidFill>
                <a:srgbClr val="096AED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Единый День </a:t>
            </a:r>
            <a:r>
              <a:rPr lang="ru-RU" sz="2400" dirty="0">
                <a:solidFill>
                  <a:srgbClr val="FF0000"/>
                </a:solidFill>
              </a:rPr>
              <a:t>Первых </a:t>
            </a:r>
            <a:r>
              <a:rPr lang="ru-RU" sz="2400" dirty="0">
                <a:solidFill>
                  <a:srgbClr val="096AED"/>
                </a:solidFill>
              </a:rPr>
              <a:t>в форме фестиваля детских инициатив «Время действовать» - </a:t>
            </a:r>
            <a:r>
              <a:rPr lang="ru-RU" sz="2400" dirty="0" smtClean="0">
                <a:solidFill>
                  <a:srgbClr val="096AED"/>
                </a:solidFill>
              </a:rPr>
              <a:t>ЗООЛ "Белый городок", "Ясный", </a:t>
            </a:r>
            <a:r>
              <a:rPr lang="ru-RU" sz="2400" dirty="0" smtClean="0">
                <a:solidFill>
                  <a:srgbClr val="FF0000"/>
                </a:solidFill>
              </a:rPr>
              <a:t>профильная </a:t>
            </a:r>
            <a:r>
              <a:rPr lang="ru-RU" sz="2400" dirty="0">
                <a:solidFill>
                  <a:srgbClr val="FF0000"/>
                </a:solidFill>
              </a:rPr>
              <a:t>смена «Движение первых»- </a:t>
            </a:r>
            <a:r>
              <a:rPr lang="ru-RU" sz="2400" dirty="0">
                <a:solidFill>
                  <a:srgbClr val="096AED"/>
                </a:solidFill>
              </a:rPr>
              <a:t>ЗООЛ «Озерный»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6" y="116114"/>
            <a:ext cx="1113102" cy="111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2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344774" y="116114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873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Фестиваль «Медиа-ЛЕТО»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989989"/>
            <a:ext cx="11847225" cy="54101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Пройдет сентябре 2024 года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Объединит самые целеустремленные </a:t>
            </a:r>
            <a:r>
              <a:rPr lang="ru-RU" dirty="0">
                <a:solidFill>
                  <a:srgbClr val="FF0000"/>
                </a:solidFill>
              </a:rPr>
              <a:t>команды и наиболее </a:t>
            </a:r>
            <a:r>
              <a:rPr lang="ru-RU" dirty="0" smtClean="0">
                <a:solidFill>
                  <a:srgbClr val="FF0000"/>
                </a:solidFill>
              </a:rPr>
              <a:t>активных </a:t>
            </a:r>
            <a:r>
              <a:rPr lang="ru-RU" dirty="0" err="1" smtClean="0">
                <a:solidFill>
                  <a:srgbClr val="FF0000"/>
                </a:solidFill>
              </a:rPr>
              <a:t>юнкоров</a:t>
            </a:r>
            <a:r>
              <a:rPr lang="ru-RU" dirty="0" smtClean="0">
                <a:solidFill>
                  <a:srgbClr val="FF0000"/>
                </a:solidFill>
              </a:rPr>
              <a:t> из трех загородных лагерей - 250 человек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3 </a:t>
            </a:r>
            <a:r>
              <a:rPr lang="ru-RU" dirty="0">
                <a:solidFill>
                  <a:srgbClr val="FF0000"/>
                </a:solidFill>
              </a:rPr>
              <a:t>номинации: 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96AED"/>
                </a:solidFill>
              </a:rPr>
              <a:t>видео обзор -визитная карточка лагеря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96AED"/>
                </a:solidFill>
              </a:rPr>
              <a:t>видеоролик </a:t>
            </a:r>
            <a:r>
              <a:rPr lang="ru-RU" sz="2400" dirty="0">
                <a:solidFill>
                  <a:srgbClr val="096AED"/>
                </a:solidFill>
              </a:rPr>
              <a:t>«Лето на 5+», </a:t>
            </a:r>
            <a:endParaRPr lang="ru-RU" sz="2400" dirty="0" smtClean="0">
              <a:solidFill>
                <a:srgbClr val="096AED"/>
              </a:solidFill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096AED"/>
                </a:solidFill>
              </a:rPr>
              <a:t>фотокнига</a:t>
            </a:r>
            <a:r>
              <a:rPr lang="ru-RU" sz="2400" dirty="0" smtClean="0">
                <a:solidFill>
                  <a:srgbClr val="096AED"/>
                </a:solidFill>
              </a:rPr>
              <a:t> </a:t>
            </a:r>
            <a:r>
              <a:rPr lang="ru-RU" sz="2400" dirty="0">
                <a:solidFill>
                  <a:srgbClr val="096AED"/>
                </a:solidFill>
              </a:rPr>
              <a:t>«Медиа-Лето», </a:t>
            </a:r>
            <a:endParaRPr lang="ru-RU" sz="2400" dirty="0" smtClean="0">
              <a:solidFill>
                <a:srgbClr val="096AED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96AED"/>
                </a:solidFill>
              </a:rPr>
              <a:t>мастер-классы "</a:t>
            </a:r>
            <a:r>
              <a:rPr lang="ru-RU" sz="2400" dirty="0" err="1">
                <a:solidFill>
                  <a:srgbClr val="096AED"/>
                </a:solidFill>
              </a:rPr>
              <a:t>Юнкоры</a:t>
            </a:r>
            <a:r>
              <a:rPr lang="ru-RU" sz="2400" dirty="0">
                <a:solidFill>
                  <a:srgbClr val="096AED"/>
                </a:solidFill>
              </a:rPr>
              <a:t>-детям</a:t>
            </a:r>
            <a:r>
              <a:rPr lang="ru-RU" sz="2400" dirty="0" smtClean="0">
                <a:solidFill>
                  <a:srgbClr val="096AED"/>
                </a:solidFill>
              </a:rPr>
              <a:t>"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Лучшие </a:t>
            </a:r>
            <a:r>
              <a:rPr lang="ru-RU" dirty="0" err="1">
                <a:solidFill>
                  <a:srgbClr val="FF0000"/>
                </a:solidFill>
              </a:rPr>
              <a:t>медийные</a:t>
            </a:r>
            <a:r>
              <a:rPr lang="ru-RU" dirty="0">
                <a:solidFill>
                  <a:srgbClr val="FF0000"/>
                </a:solidFill>
              </a:rPr>
              <a:t> работы, </a:t>
            </a:r>
            <a:r>
              <a:rPr lang="ru-RU" dirty="0" smtClean="0">
                <a:solidFill>
                  <a:srgbClr val="FF0000"/>
                </a:solidFill>
              </a:rPr>
              <a:t>будут </a:t>
            </a:r>
            <a:r>
              <a:rPr lang="ru-RU" dirty="0">
                <a:solidFill>
                  <a:srgbClr val="FF0000"/>
                </a:solidFill>
              </a:rPr>
              <a:t>награждены кубками и памятными призами с символикой </a:t>
            </a:r>
            <a:r>
              <a:rPr lang="ru-RU" dirty="0" err="1">
                <a:solidFill>
                  <a:srgbClr val="FF0000"/>
                </a:solidFill>
              </a:rPr>
              <a:t>медиафестиваля</a:t>
            </a:r>
            <a:r>
              <a:rPr lang="ru-RU" dirty="0">
                <a:solidFill>
                  <a:srgbClr val="FF0000"/>
                </a:solidFill>
              </a:rPr>
              <a:t> и «Движения Первых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4" y="294731"/>
            <a:ext cx="1113102" cy="111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232130" y="116114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1255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Результаты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медиафестиваля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«Медиа-ЛЕТО»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989989"/>
            <a:ext cx="11621939" cy="5410121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Увеличение </a:t>
            </a:r>
            <a:r>
              <a:rPr lang="ru-RU" sz="2400" dirty="0">
                <a:solidFill>
                  <a:srgbClr val="FF0000"/>
                </a:solidFill>
              </a:rPr>
              <a:t>количества подростков, вовлеченных в деятельность информационно-</a:t>
            </a:r>
            <a:r>
              <a:rPr lang="ru-RU" sz="2400" dirty="0" err="1">
                <a:solidFill>
                  <a:srgbClr val="FF0000"/>
                </a:solidFill>
              </a:rPr>
              <a:t>медийного</a:t>
            </a:r>
            <a:r>
              <a:rPr lang="ru-RU" sz="2400" dirty="0">
                <a:solidFill>
                  <a:srgbClr val="FF0000"/>
                </a:solidFill>
              </a:rPr>
              <a:t> направления «Движение Первых».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Участники </a:t>
            </a:r>
            <a:r>
              <a:rPr lang="ru-RU" sz="2400" dirty="0" err="1">
                <a:solidFill>
                  <a:srgbClr val="FF0000"/>
                </a:solidFill>
              </a:rPr>
              <a:t>медиафестиваля</a:t>
            </a:r>
            <a:r>
              <a:rPr lang="ru-RU" sz="2400" dirty="0">
                <a:solidFill>
                  <a:srgbClr val="FF0000"/>
                </a:solidFill>
              </a:rPr>
              <a:t> будут трансляторами полученных знаний и инициаторами развития Школьных медиа в образовательных учреждениях о. Муром.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Создание единого информационно-образовательного пространства </a:t>
            </a:r>
            <a:r>
              <a:rPr lang="ru-RU" sz="2400" dirty="0">
                <a:solidFill>
                  <a:srgbClr val="FF0000"/>
                </a:solidFill>
              </a:rPr>
              <a:t>загородных оздоровительных </a:t>
            </a:r>
            <a:r>
              <a:rPr lang="ru-RU" sz="2400" dirty="0" smtClean="0">
                <a:solidFill>
                  <a:srgbClr val="FF0000"/>
                </a:solidFill>
              </a:rPr>
              <a:t>лагерей.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Апробировав </a:t>
            </a:r>
            <a:r>
              <a:rPr lang="ru-RU" sz="2400" dirty="0">
                <a:solidFill>
                  <a:srgbClr val="FF0000"/>
                </a:solidFill>
              </a:rPr>
              <a:t>проведение </a:t>
            </a:r>
            <a:r>
              <a:rPr lang="ru-RU" sz="2400" dirty="0" err="1">
                <a:solidFill>
                  <a:srgbClr val="FF0000"/>
                </a:solidFill>
              </a:rPr>
              <a:t>медиафестиваля</a:t>
            </a:r>
            <a:r>
              <a:rPr lang="ru-RU" sz="2400" dirty="0">
                <a:solidFill>
                  <a:srgbClr val="FF0000"/>
                </a:solidFill>
              </a:rPr>
              <a:t> на муниципальном уровне, и заручившись поддержкой наших партеров Регионального совета журналистов России мы сможем выйти с инициативой о проведении Регионального </a:t>
            </a:r>
            <a:r>
              <a:rPr lang="ru-RU" sz="2400" dirty="0" err="1">
                <a:solidFill>
                  <a:srgbClr val="FF0000"/>
                </a:solidFill>
              </a:rPr>
              <a:t>медиафестиваля</a:t>
            </a:r>
            <a:r>
              <a:rPr lang="ru-RU" sz="2400" dirty="0">
                <a:solidFill>
                  <a:srgbClr val="FF0000"/>
                </a:solidFill>
              </a:rPr>
              <a:t> с приглашением медиа-команд из различных муниципалитетов нашего региона.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" y="116114"/>
            <a:ext cx="1113102" cy="111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845127" y="471324"/>
            <a:ext cx="10590415" cy="5998749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22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Руководитель проекта – </a:t>
            </a:r>
          </a:p>
          <a:p>
            <a:pPr algn="ctr"/>
            <a:r>
              <a:rPr lang="ru-RU" altLang="zh-CN" sz="22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Алексеева Галина Георгиевна</a:t>
            </a:r>
          </a:p>
          <a:p>
            <a:pPr algn="ctr"/>
            <a:endParaRPr lang="ru-RU" altLang="zh-CN" sz="2200" b="1" i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ru-RU" altLang="zh-CN" sz="22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Менеджер проекта – </a:t>
            </a:r>
          </a:p>
          <a:p>
            <a:pPr algn="ctr"/>
            <a:r>
              <a:rPr lang="ru-RU" altLang="zh-CN" sz="22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Астафьева Наталья Сергеевна</a:t>
            </a:r>
            <a:endParaRPr lang="zh-CN" altLang="en-US" sz="2200" b="1" i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603939"/>
            <a:ext cx="10260718" cy="783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Команда проекта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8" y="1386945"/>
            <a:ext cx="2909358" cy="43640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42" y="1308363"/>
            <a:ext cx="3026692" cy="452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6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34910" y="116114"/>
            <a:ext cx="12057089" cy="6574972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873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Команда проекта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88" y="870038"/>
            <a:ext cx="3839749" cy="3839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6" b="221"/>
          <a:stretch/>
        </p:blipFill>
        <p:spPr>
          <a:xfrm>
            <a:off x="486068" y="870038"/>
            <a:ext cx="4197419" cy="34613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5107284"/>
            <a:ext cx="11847225" cy="1292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Педагоги городской детской медиа школы и телестудии </a:t>
            </a:r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>
                <a:solidFill>
                  <a:srgbClr val="FF0000"/>
                </a:solidFill>
              </a:rPr>
              <a:t>Переходный возраст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Петрова Анна Юрьевна, Иванов Максим Александрович,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Корнилова Анастасия Алексеевна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43" y="2207382"/>
            <a:ext cx="4240125" cy="28256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12708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Наши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юнкоры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53" y="3443775"/>
            <a:ext cx="4177856" cy="2780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29" y="343473"/>
            <a:ext cx="3683354" cy="2762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5" y="383286"/>
            <a:ext cx="3683354" cy="276251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90" y="3483588"/>
            <a:ext cx="3724767" cy="27935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3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1270831"/>
          </a:xfrm>
        </p:spPr>
        <p:txBody>
          <a:bodyPr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25" y="245831"/>
            <a:ext cx="9400160" cy="62496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7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566056" y="275772"/>
            <a:ext cx="11205029" cy="11111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Загородный оздоровительно-образовательный лагерь «Белый городок»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1401541"/>
            <a:ext cx="7978477" cy="448166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23149" r="39850" b="15099"/>
          <a:stretch/>
        </p:blipFill>
        <p:spPr>
          <a:xfrm>
            <a:off x="422928" y="1287884"/>
            <a:ext cx="2060489" cy="2082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1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566056" y="275772"/>
            <a:ext cx="11205029" cy="11111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Загородный оздоровительно-образовательный лагерь «Ясный»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1177938"/>
            <a:ext cx="1853910" cy="180789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21" y="1072884"/>
            <a:ext cx="4262210" cy="2936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6" y="2346913"/>
            <a:ext cx="5958214" cy="3970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8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566056" y="275772"/>
            <a:ext cx="11205029" cy="11111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Загородный оздоровительно-образовательный лагерь «Озерный»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0" y="3308000"/>
            <a:ext cx="3590198" cy="26898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86" y="1179188"/>
            <a:ext cx="1660086" cy="1670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7232" r="6666" b="22485"/>
          <a:stretch/>
        </p:blipFill>
        <p:spPr>
          <a:xfrm>
            <a:off x="4519620" y="1724732"/>
            <a:ext cx="7021094" cy="4273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3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2297687" y="2710941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415633" y="347076"/>
            <a:ext cx="10797689" cy="5881296"/>
            <a:chOff x="-863" y="583"/>
            <a:chExt cx="15289" cy="8086"/>
          </a:xfrm>
        </p:grpSpPr>
        <p:sp>
          <p:nvSpPr>
            <p:cNvPr id="31" name="图形"/>
            <p:cNvSpPr/>
            <p:nvPr/>
          </p:nvSpPr>
          <p:spPr>
            <a:xfrm>
              <a:off x="1316" y="3111"/>
              <a:ext cx="13110" cy="5518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13514" y="7827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70" y="3064"/>
              <a:ext cx="13426" cy="749"/>
              <a:chOff x="670" y="2728"/>
              <a:chExt cx="13426" cy="749"/>
            </a:xfrm>
          </p:grpSpPr>
          <p:sp>
            <p:nvSpPr>
              <p:cNvPr id="71" name="图形"/>
              <p:cNvSpPr/>
              <p:nvPr/>
            </p:nvSpPr>
            <p:spPr>
              <a:xfrm flipV="1">
                <a:off x="670" y="2728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757" y="2845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 txBox="1"/>
              <p:nvPr/>
            </p:nvSpPr>
            <p:spPr>
              <a:xfrm>
                <a:off x="1646" y="3096"/>
                <a:ext cx="12450" cy="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altLang="zh-CN" sz="1200" dirty="0">
                  <a:solidFill>
                    <a:srgbClr val="096AED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sp>
          <p:nvSpPr>
            <p:cNvPr id="118" name="图形"/>
            <p:cNvSpPr txBox="1"/>
            <p:nvPr/>
          </p:nvSpPr>
          <p:spPr>
            <a:xfrm>
              <a:off x="1569" y="583"/>
              <a:ext cx="10681" cy="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altLang="zh-CN" sz="4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Цель и задачи проекта</a:t>
              </a:r>
              <a:endPara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6494" y="1715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88271" y="1178430"/>
            <a:ext cx="90349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6AED"/>
                </a:solidFill>
              </a:rPr>
              <a:t>Цель: </a:t>
            </a:r>
            <a:r>
              <a:rPr lang="ru-RU" dirty="0" smtClean="0"/>
              <a:t>Демонстрация </a:t>
            </a:r>
            <a:r>
              <a:rPr lang="ru-RU" dirty="0"/>
              <a:t>результатов творческой деятельности детей и молодежи в загородных оздоровительных лагерях. Поддержка и развитие </a:t>
            </a:r>
            <a:r>
              <a:rPr lang="ru-RU" dirty="0" err="1"/>
              <a:t>социальноактивной</a:t>
            </a:r>
            <a:r>
              <a:rPr lang="ru-RU" dirty="0"/>
              <a:t> творческой одаренности детей в области медиа и информационных технологий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96AED"/>
                </a:solidFill>
              </a:rPr>
              <a:t>Задачи: </a:t>
            </a:r>
          </a:p>
          <a:p>
            <a:r>
              <a:rPr lang="ru-RU" sz="2000" dirty="0" smtClean="0"/>
              <a:t>1.Создание </a:t>
            </a:r>
            <a:r>
              <a:rPr lang="ru-RU" sz="2000" dirty="0"/>
              <a:t>курса обучающего контента по направлению медиа для детей и молодежи</a:t>
            </a:r>
          </a:p>
          <a:p>
            <a:r>
              <a:rPr lang="ru-RU" sz="2000" dirty="0"/>
              <a:t>2. Создание единого информационно-образовательного пространства загородных оздоровительных лагерей</a:t>
            </a:r>
          </a:p>
          <a:p>
            <a:r>
              <a:rPr lang="ru-RU" sz="2000" dirty="0"/>
              <a:t>3. Популяризация профессий сферы медиа и коммуникаций среди детей и молодежи</a:t>
            </a:r>
          </a:p>
          <a:p>
            <a:r>
              <a:rPr lang="ru-RU" sz="2000" dirty="0"/>
              <a:t>4. Вовлечение участников проекта в работу информационно-</a:t>
            </a:r>
            <a:r>
              <a:rPr lang="ru-RU" sz="2000" dirty="0" err="1"/>
              <a:t>медийного</a:t>
            </a:r>
            <a:r>
              <a:rPr lang="ru-RU" sz="2000" dirty="0"/>
              <a:t> направления "Движения Первых"</a:t>
            </a:r>
          </a:p>
          <a:p>
            <a:r>
              <a:rPr lang="ru-RU" sz="2000" dirty="0"/>
              <a:t>5. Вовлечение детей социально-незащищенных категорий, я также стоящих на всех видах учета в мероприятия проекта</a:t>
            </a:r>
          </a:p>
          <a:p>
            <a:r>
              <a:rPr lang="ru-RU" sz="2000" dirty="0"/>
              <a:t>6. Информационное освещение реализации проекта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9" y="684415"/>
            <a:ext cx="1113102" cy="1113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566056" y="275772"/>
            <a:ext cx="11205029" cy="111117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МБУДО «Центр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нешкольной работы»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2249714"/>
            <a:ext cx="5486466" cy="41148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20" y="2249714"/>
            <a:ext cx="5486466" cy="411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" y="246014"/>
            <a:ext cx="2555798" cy="1916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26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3266005" y="2930850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361268" y="429218"/>
            <a:ext cx="10406433" cy="5549628"/>
            <a:chOff x="-863" y="746"/>
            <a:chExt cx="14735" cy="7630"/>
          </a:xfrm>
        </p:grpSpPr>
        <p:sp>
          <p:nvSpPr>
            <p:cNvPr id="31" name="图形"/>
            <p:cNvSpPr/>
            <p:nvPr/>
          </p:nvSpPr>
          <p:spPr>
            <a:xfrm>
              <a:off x="1317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图形"/>
            <p:cNvSpPr/>
            <p:nvPr/>
          </p:nvSpPr>
          <p:spPr>
            <a:xfrm>
              <a:off x="5559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图形"/>
            <p:cNvSpPr/>
            <p:nvPr/>
          </p:nvSpPr>
          <p:spPr>
            <a:xfrm>
              <a:off x="9801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4476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图形"/>
            <p:cNvSpPr/>
            <p:nvPr/>
          </p:nvSpPr>
          <p:spPr>
            <a:xfrm flipH="1">
              <a:off x="8718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>
            <a:xfrm flipH="1">
              <a:off x="12960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668" y="5018"/>
              <a:ext cx="3267" cy="1883"/>
              <a:chOff x="1668" y="4682"/>
              <a:chExt cx="3267" cy="1883"/>
            </a:xfrm>
          </p:grpSpPr>
          <p:sp>
            <p:nvSpPr>
              <p:cNvPr id="71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 txBox="1"/>
              <p:nvPr/>
            </p:nvSpPr>
            <p:spPr>
              <a:xfrm>
                <a:off x="2348" y="4682"/>
                <a:ext cx="1131" cy="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altLang="zh-CN" dirty="0" smtClean="0">
                    <a:solidFill>
                      <a:srgbClr val="096AED"/>
                    </a:solidFill>
                    <a:cs typeface="+mn-ea"/>
                    <a:sym typeface="+mn-lt"/>
                  </a:rPr>
                  <a:t>Статус</a:t>
                </a:r>
                <a:endParaRPr lang="en-US" altLang="zh-CN" dirty="0">
                  <a:solidFill>
                    <a:srgbClr val="096AE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图形"/>
              <p:cNvSpPr txBox="1"/>
              <p:nvPr/>
            </p:nvSpPr>
            <p:spPr>
              <a:xfrm>
                <a:off x="1668" y="5296"/>
                <a:ext cx="3267" cy="126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altLang="zh-CN" sz="3600" dirty="0" smtClean="0">
                    <a:cs typeface="+mn-ea"/>
                    <a:sym typeface="+mn-lt"/>
                  </a:rPr>
                  <a:t>Окружной</a:t>
                </a:r>
                <a:endParaRPr lang="en-US" altLang="zh-CN" sz="3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5870" y="5018"/>
              <a:ext cx="3323" cy="1754"/>
              <a:chOff x="1709" y="4682"/>
              <a:chExt cx="3323" cy="1754"/>
            </a:xfrm>
          </p:grpSpPr>
          <p:sp>
            <p:nvSpPr>
              <p:cNvPr id="79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图形"/>
              <p:cNvSpPr txBox="1"/>
              <p:nvPr/>
            </p:nvSpPr>
            <p:spPr>
              <a:xfrm>
                <a:off x="2348" y="4682"/>
                <a:ext cx="1057" cy="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altLang="zh-CN" dirty="0" smtClean="0">
                    <a:solidFill>
                      <a:srgbClr val="096AED"/>
                    </a:solidFill>
                    <a:cs typeface="+mn-ea"/>
                    <a:sym typeface="+mn-lt"/>
                  </a:rPr>
                  <a:t>Охват</a:t>
                </a:r>
                <a:endParaRPr lang="en-US" altLang="zh-CN" dirty="0">
                  <a:solidFill>
                    <a:srgbClr val="096AE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图形"/>
              <p:cNvSpPr txBox="1"/>
              <p:nvPr/>
            </p:nvSpPr>
            <p:spPr>
              <a:xfrm>
                <a:off x="1709" y="5398"/>
                <a:ext cx="3323" cy="10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altLang="zh-CN" sz="3200" dirty="0" smtClean="0">
                    <a:cs typeface="+mn-ea"/>
                    <a:sym typeface="+mn-lt"/>
                  </a:rPr>
                  <a:t>950 человек</a:t>
                </a:r>
                <a:endParaRPr lang="en-US" altLang="zh-CN" sz="3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10157" y="5042"/>
              <a:ext cx="3489" cy="2858"/>
              <a:chOff x="1784" y="4682"/>
              <a:chExt cx="3489" cy="2858"/>
            </a:xfrm>
          </p:grpSpPr>
          <p:sp>
            <p:nvSpPr>
              <p:cNvPr id="98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图形"/>
              <p:cNvSpPr txBox="1"/>
              <p:nvPr/>
            </p:nvSpPr>
            <p:spPr>
              <a:xfrm>
                <a:off x="2348" y="4682"/>
                <a:ext cx="2873" cy="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altLang="zh-CN" dirty="0" smtClean="0">
                    <a:solidFill>
                      <a:srgbClr val="096AED"/>
                    </a:solidFill>
                    <a:cs typeface="+mn-ea"/>
                    <a:sym typeface="+mn-lt"/>
                  </a:rPr>
                  <a:t>География проекта</a:t>
                </a:r>
                <a:endParaRPr lang="en-US" altLang="zh-CN" dirty="0">
                  <a:solidFill>
                    <a:srgbClr val="096AE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图形"/>
              <p:cNvSpPr txBox="1"/>
              <p:nvPr/>
            </p:nvSpPr>
            <p:spPr>
              <a:xfrm>
                <a:off x="1784" y="5181"/>
                <a:ext cx="3489" cy="235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altLang="zh-CN" sz="2800" dirty="0" smtClean="0">
                    <a:cs typeface="+mn-ea"/>
                    <a:sym typeface="+mn-lt"/>
                  </a:rPr>
                  <a:t>Владимирская область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3" name="图形"/>
            <p:cNvSpPr/>
            <p:nvPr/>
          </p:nvSpPr>
          <p:spPr>
            <a:xfrm flipV="1">
              <a:off x="1296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图形"/>
            <p:cNvSpPr/>
            <p:nvPr/>
          </p:nvSpPr>
          <p:spPr>
            <a:xfrm flipV="1">
              <a:off x="5538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图形"/>
            <p:cNvSpPr/>
            <p:nvPr/>
          </p:nvSpPr>
          <p:spPr>
            <a:xfrm flipV="1">
              <a:off x="9780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图形"/>
            <p:cNvSpPr txBox="1"/>
            <p:nvPr/>
          </p:nvSpPr>
          <p:spPr>
            <a:xfrm>
              <a:off x="1606" y="1305"/>
              <a:ext cx="11785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altLang="zh-CN" sz="3600" dirty="0" smtClean="0">
                  <a:solidFill>
                    <a:srgbClr val="096AED"/>
                  </a:solidFill>
                  <a:cs typeface="+mn-ea"/>
                  <a:sym typeface="+mn-lt"/>
                </a:rPr>
                <a:t>Срок реализации 01.05.2024-31.10.2024</a:t>
              </a:r>
              <a:endParaRPr lang="en-US" altLang="zh-CN" sz="3600" dirty="0">
                <a:solidFill>
                  <a:srgbClr val="096AED"/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6494" y="1715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4" y="663789"/>
            <a:ext cx="1113102" cy="111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3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2600325" y="-1465580"/>
            <a:ext cx="15991840" cy="12027535"/>
            <a:chOff x="-4095" y="-2308"/>
            <a:chExt cx="25184" cy="18941"/>
          </a:xfrm>
        </p:grpSpPr>
        <p:sp>
          <p:nvSpPr>
            <p:cNvPr id="16" name="图形"/>
            <p:cNvSpPr/>
            <p:nvPr/>
          </p:nvSpPr>
          <p:spPr>
            <a:xfrm>
              <a:off x="12582" y="-2308"/>
              <a:ext cx="8507" cy="8507"/>
            </a:xfrm>
            <a:prstGeom prst="ellipse">
              <a:avLst/>
            </a:prstGeom>
            <a:gradFill>
              <a:gsLst>
                <a:gs pos="5000">
                  <a:srgbClr val="096AED">
                    <a:alpha val="4000"/>
                  </a:srgbClr>
                </a:gs>
                <a:gs pos="100000">
                  <a:srgbClr val="0695F0">
                    <a:alpha val="2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4095" y="3036"/>
              <a:ext cx="13597" cy="13597"/>
              <a:chOff x="7170" y="5823"/>
              <a:chExt cx="13597" cy="13597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7170" y="5823"/>
                <a:ext cx="13597" cy="13597"/>
              </a:xfrm>
              <a:prstGeom prst="ellipse">
                <a:avLst/>
              </a:prstGeom>
              <a:gradFill>
                <a:gsLst>
                  <a:gs pos="0">
                    <a:srgbClr val="096AED">
                      <a:alpha val="16000"/>
                    </a:srgbClr>
                  </a:gs>
                  <a:gs pos="100000">
                    <a:srgbClr val="0695F0">
                      <a:alpha val="53000"/>
                    </a:srgbClr>
                  </a:gs>
                </a:gsLst>
                <a:lin ang="27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 flipV="1">
                <a:off x="8762" y="7415"/>
                <a:ext cx="10413" cy="10413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图形"/>
            <p:cNvSpPr/>
            <p:nvPr/>
          </p:nvSpPr>
          <p:spPr>
            <a:xfrm>
              <a:off x="726" y="1084"/>
              <a:ext cx="17748" cy="8633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819CF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867" y="1193"/>
              <a:ext cx="16853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48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Категория участников проекта</a:t>
              </a:r>
              <a:endParaRPr lang="en-US" altLang="zh-CN" sz="48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图形"/>
            <p:cNvSpPr/>
            <p:nvPr/>
          </p:nvSpPr>
          <p:spPr>
            <a:xfrm rot="10800000" flipH="1">
              <a:off x="14379" y="2712"/>
              <a:ext cx="1092" cy="1092"/>
            </a:xfrm>
            <a:prstGeom prst="ellipse">
              <a:avLst/>
            </a:prstGeom>
            <a:gradFill>
              <a:gsLst>
                <a:gs pos="16000">
                  <a:schemeClr val="bg1">
                    <a:alpha val="0"/>
                  </a:schemeClr>
                </a:gs>
                <a:gs pos="100000">
                  <a:srgbClr val="7AB3F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0894" y="6687"/>
              <a:ext cx="6461" cy="4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>
              <a:spLocks noChangeAspect="1"/>
            </p:cNvSpPr>
            <p:nvPr/>
          </p:nvSpPr>
          <p:spPr>
            <a:xfrm rot="5400000">
              <a:off x="17746" y="5162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>
              <a:spLocks noChangeAspect="1"/>
            </p:cNvSpPr>
            <p:nvPr/>
          </p:nvSpPr>
          <p:spPr>
            <a:xfrm rot="5400000">
              <a:off x="13736" y="8331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>
            <a:xfrm rot="5400000">
              <a:off x="1519" y="2489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图形"/>
            <p:cNvCxnSpPr/>
            <p:nvPr/>
          </p:nvCxnSpPr>
          <p:spPr>
            <a:xfrm>
              <a:off x="12162" y="7293"/>
              <a:ext cx="4364" cy="0"/>
            </a:xfrm>
            <a:prstGeom prst="line">
              <a:avLst/>
            </a:prstGeom>
            <a:ln w="12700">
              <a:gradFill>
                <a:gsLst>
                  <a:gs pos="0">
                    <a:srgbClr val="096AED">
                      <a:alpha val="100000"/>
                    </a:srgbClr>
                  </a:gs>
                  <a:gs pos="100000">
                    <a:srgbClr val="0695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图形"/>
            <p:cNvSpPr txBox="1"/>
            <p:nvPr/>
          </p:nvSpPr>
          <p:spPr>
            <a:xfrm>
              <a:off x="10860" y="4264"/>
              <a:ext cx="291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9615" y="5445"/>
              <a:ext cx="8100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endParaRPr lang="zh-CN" altLang="en-US" sz="3600" dirty="0">
                <a:solidFill>
                  <a:srgbClr val="0865D8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 flipV="1">
              <a:off x="16768" y="1062"/>
              <a:ext cx="1717" cy="15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16984" y="2785"/>
              <a:ext cx="251" cy="251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 flipV="1">
              <a:off x="7932" y="6378"/>
              <a:ext cx="309" cy="309"/>
            </a:xfrm>
            <a:prstGeom prst="ellipse">
              <a:avLst/>
            </a:prstGeom>
            <a:noFill/>
            <a:ln w="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10800000" scaled="1"/>
              </a:gradFill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图形"/>
          <p:cNvSpPr txBox="1"/>
          <p:nvPr/>
        </p:nvSpPr>
        <p:spPr>
          <a:xfrm>
            <a:off x="964882" y="1763395"/>
            <a:ext cx="10544947" cy="383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	</a:t>
            </a:r>
            <a:r>
              <a:rPr lang="ru-RU" altLang="zh-CN" sz="2400" dirty="0" smtClean="0">
                <a:solidFill>
                  <a:srgbClr val="FF0000"/>
                </a:solidFill>
                <a:cs typeface="+mn-ea"/>
                <a:sym typeface="+mn-lt"/>
              </a:rPr>
              <a:t>900</a:t>
            </a:r>
            <a:r>
              <a:rPr lang="ru-RU" altLang="zh-CN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человек  -дети </a:t>
            </a:r>
            <a:r>
              <a:rPr lang="ru-RU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в возрасте 7-17 лет, проживающие на территории округа Муром, Муромского района, г. Владимир, г. Ковров, </a:t>
            </a:r>
            <a:r>
              <a:rPr lang="ru-RU" altLang="zh-CN" dirty="0" err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Селивановского</a:t>
            </a:r>
            <a:r>
              <a:rPr lang="ru-RU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районов из них </a:t>
            </a:r>
            <a:r>
              <a:rPr lang="ru-RU" altLang="zh-CN" sz="2400" dirty="0" smtClean="0">
                <a:solidFill>
                  <a:srgbClr val="FF0000"/>
                </a:solidFill>
                <a:cs typeface="+mn-ea"/>
                <a:sym typeface="+mn-lt"/>
              </a:rPr>
              <a:t>150 </a:t>
            </a:r>
            <a:r>
              <a:rPr lang="ru-RU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детей социально-незащищённых категорий, в том числе из неблагополучных и малоимущих семей, стоящих на различных видах учета, детей оставшихся без попечения родителей</a:t>
            </a:r>
            <a:r>
              <a:rPr lang="ru-RU" altLang="zh-CN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altLang="zh-CN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ru-RU" altLang="zh-CN" sz="2400" dirty="0" smtClean="0">
                <a:solidFill>
                  <a:srgbClr val="FF0000"/>
                </a:solidFill>
                <a:cs typeface="+mn-ea"/>
                <a:sym typeface="+mn-lt"/>
              </a:rPr>
              <a:t>50</a:t>
            </a:r>
            <a:r>
              <a:rPr lang="ru-RU" altLang="zh-CN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человек - молодежь </a:t>
            </a:r>
            <a:r>
              <a:rPr lang="ru-RU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в возрасте 18-21 </a:t>
            </a:r>
            <a:r>
              <a:rPr lang="ru-RU" altLang="zh-CN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год- студенты </a:t>
            </a:r>
            <a:r>
              <a:rPr lang="ru-RU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ГБПОУ ВО "Муромский педагогический колледж", Муромского института (филиал) </a:t>
            </a:r>
            <a:r>
              <a:rPr lang="ru-RU" altLang="zh-CN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ФГБОУ ВО </a:t>
            </a:r>
            <a:r>
              <a:rPr lang="ru-RU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«Владимирский государственный университет имени Александра Григорьевича и Николая Григорьевича Столетовых»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4" y="1086544"/>
            <a:ext cx="1113102" cy="111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42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3266005" y="2930850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361268" y="429218"/>
            <a:ext cx="11642351" cy="6144594"/>
            <a:chOff x="-863" y="746"/>
            <a:chExt cx="16485" cy="8448"/>
          </a:xfrm>
        </p:grpSpPr>
        <p:sp>
          <p:nvSpPr>
            <p:cNvPr id="31" name="图形"/>
            <p:cNvSpPr/>
            <p:nvPr/>
          </p:nvSpPr>
          <p:spPr>
            <a:xfrm>
              <a:off x="-285" y="3111"/>
              <a:ext cx="15907" cy="5925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13514" y="7827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90" y="3459"/>
              <a:ext cx="14676" cy="5735"/>
              <a:chOff x="590" y="3123"/>
              <a:chExt cx="14676" cy="5735"/>
            </a:xfrm>
          </p:grpSpPr>
          <p:sp>
            <p:nvSpPr>
              <p:cNvPr id="71" name="图形"/>
              <p:cNvSpPr/>
              <p:nvPr/>
            </p:nvSpPr>
            <p:spPr>
              <a:xfrm flipV="1">
                <a:off x="590" y="3123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698" y="3224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图形"/>
              <p:cNvSpPr txBox="1"/>
              <p:nvPr/>
            </p:nvSpPr>
            <p:spPr>
              <a:xfrm>
                <a:off x="1191" y="3188"/>
                <a:ext cx="14075" cy="56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ru-RU" altLang="zh-CN" b="1" dirty="0" smtClean="0">
                    <a:solidFill>
                      <a:srgbClr val="FF0000"/>
                    </a:solidFill>
                    <a:cs typeface="+mn-ea"/>
                    <a:sym typeface="+mn-lt"/>
                  </a:rPr>
                  <a:t>Региональные: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Министерство социальной защиты населения Владимирской области, </a:t>
                </a:r>
                <a:endParaRPr lang="en-US" altLang="zh-CN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Региональное отделение Общероссийского общественно-государственного движения детей и молодежи "Движение первых" Владимирской области,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Региональное отделение союза журналистов России, </a:t>
                </a:r>
              </a:p>
              <a:p>
                <a:pPr algn="just"/>
                <a:endParaRPr lang="ru-RU" altLang="zh-CN" b="1" dirty="0" smtClean="0">
                  <a:solidFill>
                    <a:srgbClr val="FF0000"/>
                  </a:solidFill>
                  <a:cs typeface="+mn-ea"/>
                  <a:sym typeface="+mn-lt"/>
                </a:endParaRPr>
              </a:p>
              <a:p>
                <a:pPr algn="just"/>
                <a:r>
                  <a:rPr lang="ru-RU" altLang="zh-CN" b="1" dirty="0" smtClean="0">
                    <a:solidFill>
                      <a:srgbClr val="FF0000"/>
                    </a:solidFill>
                    <a:cs typeface="+mn-ea"/>
                    <a:sym typeface="+mn-lt"/>
                  </a:rPr>
                  <a:t>Муниципальные:</a:t>
                </a:r>
                <a:endParaRPr lang="ru-RU" altLang="zh-CN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 smtClean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Муниципальная </a:t>
                </a: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Телекомпания "Муромский меридиан", </a:t>
                </a:r>
                <a:endParaRPr lang="ru-RU" altLang="zh-CN" sz="16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 smtClean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Муромское </a:t>
                </a: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отделение союза журналистов России, </a:t>
                </a:r>
                <a:endParaRPr lang="ru-RU" altLang="zh-CN" sz="16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 smtClean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Местное </a:t>
                </a: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отделение Общероссийского общественно-государственного движения детей и молодежи "Движение первых" округа Муром</a:t>
                </a:r>
                <a:endParaRPr lang="en-US" altLang="zh-CN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 smtClean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ГБПОУ </a:t>
                </a: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ВО "Муромский педагогический колледж</a:t>
                </a:r>
                <a:r>
                  <a:rPr lang="ru-RU" altLang="zh-CN" sz="1600" dirty="0" smtClean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",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altLang="zh-CN" sz="1600" dirty="0">
                    <a:solidFill>
                      <a:schemeClr val="bg2">
                        <a:lumMod val="50000"/>
                      </a:schemeClr>
                    </a:solidFill>
                    <a:cs typeface="+mn-ea"/>
                    <a:sym typeface="+mn-lt"/>
                  </a:rPr>
                  <a:t>Муромского института (филиал) федерального государственного бюджетного образовательного учреждения высшего образования «Владимирский государственный университет имени Александра Григорьевича и Николая Григорьевича Столетовых», </a:t>
                </a:r>
                <a:endParaRPr lang="en-US" altLang="zh-CN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algn="just"/>
                <a:endParaRPr lang="ru-RU" altLang="zh-CN" sz="16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8" name="图形"/>
            <p:cNvSpPr txBox="1"/>
            <p:nvPr/>
          </p:nvSpPr>
          <p:spPr>
            <a:xfrm>
              <a:off x="1658" y="1267"/>
              <a:ext cx="12278" cy="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4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Партнеры проекта</a:t>
              </a:r>
              <a:endParaRPr lang="en-US" altLang="zh-CN" sz="48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9005" y="1310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4" y="649113"/>
            <a:ext cx="1113102" cy="1113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8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3266005" y="2930850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348320" y="629760"/>
            <a:ext cx="11457316" cy="5951848"/>
            <a:chOff x="-863" y="746"/>
            <a:chExt cx="16223" cy="8183"/>
          </a:xfrm>
        </p:grpSpPr>
        <p:sp>
          <p:nvSpPr>
            <p:cNvPr id="31" name="图形"/>
            <p:cNvSpPr/>
            <p:nvPr/>
          </p:nvSpPr>
          <p:spPr>
            <a:xfrm>
              <a:off x="-547" y="3004"/>
              <a:ext cx="15907" cy="5925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13514" y="7827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90" y="3385"/>
              <a:ext cx="14438" cy="606"/>
              <a:chOff x="590" y="3049"/>
              <a:chExt cx="14438" cy="606"/>
            </a:xfrm>
          </p:grpSpPr>
          <p:sp>
            <p:nvSpPr>
              <p:cNvPr id="71" name="图形"/>
              <p:cNvSpPr/>
              <p:nvPr/>
            </p:nvSpPr>
            <p:spPr>
              <a:xfrm flipV="1">
                <a:off x="590" y="3123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698" y="3224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图形"/>
              <p:cNvSpPr txBox="1"/>
              <p:nvPr/>
            </p:nvSpPr>
            <p:spPr>
              <a:xfrm>
                <a:off x="953" y="3049"/>
                <a:ext cx="14075" cy="4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endParaRPr lang="ru-RU" altLang="zh-CN" sz="16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8" name="图形"/>
            <p:cNvSpPr txBox="1"/>
            <p:nvPr/>
          </p:nvSpPr>
          <p:spPr>
            <a:xfrm>
              <a:off x="1658" y="1267"/>
              <a:ext cx="12278" cy="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4800" b="1" dirty="0">
                <a:solidFill>
                  <a:srgbClr val="096AED"/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9005" y="1310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2" y="831329"/>
            <a:ext cx="1113102" cy="1113102"/>
          </a:xfrm>
          <a:prstGeom prst="rect">
            <a:avLst/>
          </a:prstGeom>
        </p:spPr>
      </p:pic>
      <p:sp>
        <p:nvSpPr>
          <p:cNvPr id="17" name="Горизонтальный свиток 16"/>
          <p:cNvSpPr/>
          <p:nvPr/>
        </p:nvSpPr>
        <p:spPr>
          <a:xfrm>
            <a:off x="2217753" y="2930850"/>
            <a:ext cx="8352928" cy="244827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«</a:t>
            </a:r>
            <a:r>
              <a:rPr lang="ru-RU" sz="3200" b="1" dirty="0" err="1">
                <a:solidFill>
                  <a:schemeClr val="tx1"/>
                </a:solidFill>
              </a:rPr>
              <a:t>Медиаобразование</a:t>
            </a:r>
            <a:r>
              <a:rPr lang="ru-RU" sz="3200" b="1" dirty="0">
                <a:solidFill>
                  <a:schemeClr val="tx1"/>
                </a:solidFill>
              </a:rPr>
              <a:t> – новая потребность современных детей и молодежи»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1137" y="720663"/>
            <a:ext cx="9044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96AED"/>
                </a:solidFill>
              </a:rPr>
              <a:t>Социологический опрос среди детей и молодежи округа Муром </a:t>
            </a:r>
            <a:r>
              <a:rPr lang="ru-RU" sz="4000" dirty="0">
                <a:solidFill>
                  <a:srgbClr val="096AED"/>
                </a:solidFill>
              </a:rPr>
              <a:t/>
            </a:r>
            <a:br>
              <a:rPr lang="ru-RU" sz="4000" dirty="0">
                <a:solidFill>
                  <a:srgbClr val="096AED"/>
                </a:solidFill>
              </a:rPr>
            </a:br>
            <a:endParaRPr lang="ru-RU" sz="3600" dirty="0">
              <a:solidFill>
                <a:srgbClr val="096AE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2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57766"/>
              </p:ext>
            </p:extLst>
          </p:nvPr>
        </p:nvGraphicFramePr>
        <p:xfrm>
          <a:off x="1991544" y="476673"/>
          <a:ext cx="8229600" cy="596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6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22801"/>
              </p:ext>
            </p:extLst>
          </p:nvPr>
        </p:nvGraphicFramePr>
        <p:xfrm>
          <a:off x="198783" y="557065"/>
          <a:ext cx="11608904" cy="596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8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205768"/>
              </p:ext>
            </p:extLst>
          </p:nvPr>
        </p:nvGraphicFramePr>
        <p:xfrm>
          <a:off x="2210619" y="557065"/>
          <a:ext cx="8229600" cy="596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1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634</Words>
  <Application>Microsoft Office PowerPoint</Application>
  <PresentationFormat>Широкоэкранный</PresentationFormat>
  <Paragraphs>90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微软雅黑</vt:lpstr>
      <vt:lpstr>宋体</vt:lpstr>
      <vt:lpstr>Arial</vt:lpstr>
      <vt:lpstr>Arial Black</vt:lpstr>
      <vt:lpstr>Calibri</vt:lpstr>
      <vt:lpstr>Calibri Light</vt:lpstr>
      <vt:lpstr>Staatliches</vt:lpstr>
      <vt:lpstr>字魂58号-创中黑</vt:lpstr>
      <vt:lpstr>思源黑体 CN Normal</vt:lpstr>
      <vt:lpstr>等线</vt:lpstr>
      <vt:lpstr>等线 Light</vt:lpstr>
      <vt:lpstr>www.jpppt.com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мероприятия проекта</vt:lpstr>
      <vt:lpstr>Фестиваль «Медиа-ЛЕТО»</vt:lpstr>
      <vt:lpstr>Результаты медиафестиваля «Медиа-ЛЕТО»</vt:lpstr>
      <vt:lpstr>Команда проекта</vt:lpstr>
      <vt:lpstr>Команда проекта</vt:lpstr>
      <vt:lpstr>Наши юнкоры</vt:lpstr>
      <vt:lpstr>Презентация PowerPoint</vt:lpstr>
      <vt:lpstr>Загородный оздоровительно-образовательный лагерь «Белый городок»</vt:lpstr>
      <vt:lpstr>Загородный оздоровительно-образовательный лагерь «Ясный»</vt:lpstr>
      <vt:lpstr>Загородный оздоровительно-образовательный лагерь «Озерный»</vt:lpstr>
      <vt:lpstr>МБУДО «Центр внешкольной работы»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Озерный-1</cp:lastModifiedBy>
  <cp:revision>375</cp:revision>
  <dcterms:created xsi:type="dcterms:W3CDTF">2019-06-19T02:08:00Z</dcterms:created>
  <dcterms:modified xsi:type="dcterms:W3CDTF">2024-03-01T11:43:53Z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