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1" r:id="rId4"/>
    <p:sldId id="259" r:id="rId5"/>
    <p:sldId id="257" r:id="rId6"/>
    <p:sldId id="258" r:id="rId7"/>
    <p:sldId id="262" r:id="rId8"/>
    <p:sldId id="263" r:id="rId9"/>
    <p:sldId id="265"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1705828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363157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284493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1D27739D-6479-475E-9418-9066FE8F0C1F}" type="slidenum">
              <a:rPr lang="ru-RU" smtClean="0"/>
              <a:pPr/>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77348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49087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1033989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1663287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1935825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0E35E9E-F50B-4F73-A4AB-A9DA8A94D9F8}" type="datetimeFigureOut">
              <a:rPr lang="ru-RU" smtClean="0"/>
              <a:pPr/>
              <a:t>10.04.2024</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D27739D-6479-475E-9418-9066FE8F0C1F}" type="slidenum">
              <a:rPr lang="ru-RU" smtClean="0"/>
              <a:pPr/>
              <a:t>‹#›</a:t>
            </a:fld>
            <a:endParaRPr lang="ru-RU"/>
          </a:p>
        </p:txBody>
      </p:sp>
    </p:spTree>
    <p:extLst>
      <p:ext uri="{BB962C8B-B14F-4D97-AF65-F5344CB8AC3E}">
        <p14:creationId xmlns:p14="http://schemas.microsoft.com/office/powerpoint/2010/main" val="235369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258231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208822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148892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132605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386136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46139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378773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0E35E9E-F50B-4F73-A4AB-A9DA8A94D9F8}" type="datetimeFigureOut">
              <a:rPr lang="ru-RU" smtClean="0"/>
              <a:pPr/>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27739D-6479-475E-9418-9066FE8F0C1F}" type="slidenum">
              <a:rPr lang="ru-RU" smtClean="0"/>
              <a:pPr/>
              <a:t>‹#›</a:t>
            </a:fld>
            <a:endParaRPr lang="ru-RU"/>
          </a:p>
        </p:txBody>
      </p:sp>
    </p:spTree>
    <p:extLst>
      <p:ext uri="{BB962C8B-B14F-4D97-AF65-F5344CB8AC3E}">
        <p14:creationId xmlns:p14="http://schemas.microsoft.com/office/powerpoint/2010/main" val="428109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0E35E9E-F50B-4F73-A4AB-A9DA8A94D9F8}" type="datetimeFigureOut">
              <a:rPr lang="ru-RU" smtClean="0"/>
              <a:pPr/>
              <a:t>10.04.2024</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D27739D-6479-475E-9418-9066FE8F0C1F}" type="slidenum">
              <a:rPr lang="ru-RU" smtClean="0"/>
              <a:pPr/>
              <a:t>‹#›</a:t>
            </a:fld>
            <a:endParaRPr lang="ru-RU"/>
          </a:p>
        </p:txBody>
      </p:sp>
    </p:spTree>
    <p:extLst>
      <p:ext uri="{BB962C8B-B14F-4D97-AF65-F5344CB8AC3E}">
        <p14:creationId xmlns:p14="http://schemas.microsoft.com/office/powerpoint/2010/main" val="16130339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4310743"/>
            <a:ext cx="11952514" cy="1602377"/>
          </a:xfrm>
        </p:spPr>
        <p:txBody>
          <a:bodyPr>
            <a:noAutofit/>
          </a:bodyPr>
          <a:lstStyle/>
          <a:p>
            <a:pPr>
              <a:lnSpc>
                <a:spcPct val="100000"/>
              </a:lnSpc>
            </a:pPr>
            <a:r>
              <a:rPr lang="ru-RU" sz="2400" b="1" dirty="0">
                <a:latin typeface="Times New Roman" pitchFamily="18" charset="0"/>
                <a:cs typeface="Times New Roman" pitchFamily="18" charset="0"/>
              </a:rPr>
              <a:t>Разработал:</a:t>
            </a:r>
            <a:r>
              <a:rPr lang="ru-RU" sz="2400" dirty="0">
                <a:latin typeface="Times New Roman" pitchFamily="18" charset="0"/>
                <a:cs typeface="Times New Roman" pitchFamily="18" charset="0"/>
              </a:rPr>
              <a:t> </a:t>
            </a:r>
          </a:p>
          <a:p>
            <a:pPr>
              <a:lnSpc>
                <a:spcPct val="100000"/>
              </a:lnSpc>
            </a:pPr>
            <a:r>
              <a:rPr lang="ru-RU" sz="2400" dirty="0">
                <a:latin typeface="Times New Roman" pitchFamily="18" charset="0"/>
                <a:cs typeface="Times New Roman" pitchFamily="18" charset="0"/>
              </a:rPr>
              <a:t>педагог дополнительного образования</a:t>
            </a:r>
          </a:p>
          <a:p>
            <a:pPr>
              <a:lnSpc>
                <a:spcPct val="100000"/>
              </a:lnSpc>
            </a:pPr>
            <a:r>
              <a:rPr lang="ru-RU" sz="2400" dirty="0">
                <a:latin typeface="Times New Roman" pitchFamily="18" charset="0"/>
                <a:cs typeface="Times New Roman" pitchFamily="18" charset="0"/>
              </a:rPr>
              <a:t>МБУДО ЦВР Абрамов Сергей Леонидович</a:t>
            </a:r>
          </a:p>
        </p:txBody>
      </p:sp>
      <p:sp>
        <p:nvSpPr>
          <p:cNvPr id="5" name="Прямоугольник 4">
            <a:extLst>
              <a:ext uri="{FF2B5EF4-FFF2-40B4-BE49-F238E27FC236}">
                <a16:creationId xmlns="" xmlns:a16="http://schemas.microsoft.com/office/drawing/2014/main" id="{6833C303-55DF-4CB5-AF48-2B4D4098246F}"/>
              </a:ext>
            </a:extLst>
          </p:cNvPr>
          <p:cNvSpPr/>
          <p:nvPr/>
        </p:nvSpPr>
        <p:spPr>
          <a:xfrm>
            <a:off x="2928257" y="116116"/>
            <a:ext cx="6096000" cy="1477328"/>
          </a:xfrm>
          <a:prstGeom prst="rect">
            <a:avLst/>
          </a:prstGeom>
        </p:spPr>
        <p:txBody>
          <a:bodyPr>
            <a:spAutoFit/>
          </a:bodyPr>
          <a:lstStyle/>
          <a:p>
            <a:pPr algn="ctr"/>
            <a:r>
              <a:rPr lang="ru-RU" sz="2400" dirty="0">
                <a:latin typeface="Times New Roman" panose="02020603050405020304" pitchFamily="18" charset="0"/>
                <a:cs typeface="Times New Roman" panose="02020603050405020304" pitchFamily="18" charset="0"/>
              </a:rPr>
              <a:t>Муниципальное бюджетное учреждение дополнительного образования детей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«Центр внешкольной работы»</a:t>
            </a:r>
            <a:r>
              <a:rPr lang="ru-RU" sz="3600" b="1" dirty="0">
                <a:latin typeface="Times New Roman" panose="02020603050405020304" pitchFamily="18" charset="0"/>
                <a:cs typeface="Times New Roman" panose="02020603050405020304" pitchFamily="18" charset="0"/>
              </a:rPr>
              <a:t/>
            </a:r>
            <a:br>
              <a:rPr lang="ru-RU" sz="3600" b="1" dirty="0">
                <a:latin typeface="Times New Roman" panose="02020603050405020304" pitchFamily="18" charset="0"/>
                <a:cs typeface="Times New Roman" panose="02020603050405020304" pitchFamily="18" charset="0"/>
              </a:rPr>
            </a:br>
            <a:endParaRPr lang="ru-RU" dirty="0"/>
          </a:p>
        </p:txBody>
      </p:sp>
      <p:sp>
        <p:nvSpPr>
          <p:cNvPr id="8" name="Прямоугольник 7">
            <a:extLst>
              <a:ext uri="{FF2B5EF4-FFF2-40B4-BE49-F238E27FC236}">
                <a16:creationId xmlns="" xmlns:a16="http://schemas.microsoft.com/office/drawing/2014/main" id="{F6562741-4CA7-4DA7-B206-579E97C49DFD}"/>
              </a:ext>
            </a:extLst>
          </p:cNvPr>
          <p:cNvSpPr/>
          <p:nvPr/>
        </p:nvSpPr>
        <p:spPr>
          <a:xfrm>
            <a:off x="792480" y="2547257"/>
            <a:ext cx="8290560" cy="1754326"/>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Роль родителей в повышении эффективности воспитательной и    спортивной </a:t>
            </a:r>
            <a:r>
              <a:rPr lang="ru-RU" sz="3600" b="1" dirty="0" smtClean="0">
                <a:latin typeface="Times New Roman" panose="02020603050405020304" pitchFamily="18" charset="0"/>
                <a:cs typeface="Times New Roman" panose="02020603050405020304" pitchFamily="18" charset="0"/>
              </a:rPr>
              <a:t>подготовки </a:t>
            </a:r>
            <a:r>
              <a:rPr lang="ru-RU" sz="3600" b="1" dirty="0">
                <a:latin typeface="Times New Roman" panose="02020603050405020304" pitchFamily="18" charset="0"/>
                <a:cs typeface="Times New Roman" panose="02020603050405020304" pitchFamily="18" charset="0"/>
              </a:rPr>
              <a:t>спортсменов</a:t>
            </a:r>
            <a:endParaRPr lang="ru-RU" sz="3600" dirty="0"/>
          </a:p>
        </p:txBody>
      </p:sp>
      <p:sp>
        <p:nvSpPr>
          <p:cNvPr id="11" name="Прямоугольник 10">
            <a:extLst>
              <a:ext uri="{FF2B5EF4-FFF2-40B4-BE49-F238E27FC236}">
                <a16:creationId xmlns="" xmlns:a16="http://schemas.microsoft.com/office/drawing/2014/main" id="{65A32CB5-3B0C-48EA-987B-5EC34C362457}"/>
              </a:ext>
            </a:extLst>
          </p:cNvPr>
          <p:cNvSpPr/>
          <p:nvPr/>
        </p:nvSpPr>
        <p:spPr>
          <a:xfrm>
            <a:off x="4937761" y="6280219"/>
            <a:ext cx="2333588" cy="461665"/>
          </a:xfrm>
          <a:prstGeom prst="rect">
            <a:avLst/>
          </a:prstGeom>
        </p:spPr>
        <p:txBody>
          <a:bodyPr wrap="none">
            <a:spAutoFit/>
          </a:bodyPr>
          <a:lstStyle/>
          <a:p>
            <a:pPr algn="ctr">
              <a:lnSpc>
                <a:spcPct val="100000"/>
              </a:lnSpc>
            </a:pPr>
            <a:r>
              <a:rPr lang="ru-RU" sz="2400" dirty="0">
                <a:latin typeface="Times New Roman" pitchFamily="18" charset="0"/>
                <a:cs typeface="Times New Roman" pitchFamily="18" charset="0"/>
              </a:rPr>
              <a:t>о. Муром – </a:t>
            </a:r>
            <a:r>
              <a:rPr lang="ru-RU" sz="2400" dirty="0" smtClean="0">
                <a:latin typeface="Times New Roman" pitchFamily="18" charset="0"/>
                <a:cs typeface="Times New Roman" pitchFamily="18" charset="0"/>
              </a:rPr>
              <a:t>2024</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2927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2D6F29B5-195E-4E1B-9043-5EBCED25D0D5}"/>
              </a:ext>
            </a:extLst>
          </p:cNvPr>
          <p:cNvSpPr/>
          <p:nvPr/>
        </p:nvSpPr>
        <p:spPr>
          <a:xfrm>
            <a:off x="772341" y="928999"/>
            <a:ext cx="9651819" cy="646331"/>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Отзывы родителей и детей</a:t>
            </a:r>
            <a:endParaRPr lang="ru-RU" sz="3600" dirty="0"/>
          </a:p>
        </p:txBody>
      </p:sp>
      <p:sp>
        <p:nvSpPr>
          <p:cNvPr id="7" name="Заголовок 1">
            <a:extLst>
              <a:ext uri="{FF2B5EF4-FFF2-40B4-BE49-F238E27FC236}">
                <a16:creationId xmlns="" xmlns:a16="http://schemas.microsoft.com/office/drawing/2014/main" id="{411AFF15-29D3-444D-92E1-18A182026A3A}"/>
              </a:ext>
            </a:extLst>
          </p:cNvPr>
          <p:cNvSpPr txBox="1">
            <a:spLocks/>
          </p:cNvSpPr>
          <p:nvPr/>
        </p:nvSpPr>
        <p:spPr>
          <a:xfrm>
            <a:off x="1696872" y="2026074"/>
            <a:ext cx="4399128" cy="4831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457200" indent="-457200">
              <a:lnSpc>
                <a:spcPct val="100000"/>
              </a:lnSpc>
              <a:spcBef>
                <a:spcPts val="1200"/>
              </a:spcBef>
              <a:spcAft>
                <a:spcPts val="1200"/>
              </a:spcAft>
              <a:buFont typeface="Wingdings" panose="05000000000000000000" pitchFamily="2" charset="2"/>
              <a:buChar char="Ø"/>
            </a:pPr>
            <a:endParaRPr lang="ru-RU" sz="3200"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 xmlns:a16="http://schemas.microsoft.com/office/drawing/2014/main" id="{3FECEF08-5549-488D-94E2-AD534B0FC4B9}"/>
              </a:ext>
            </a:extLst>
          </p:cNvPr>
          <p:cNvSpPr/>
          <p:nvPr/>
        </p:nvSpPr>
        <p:spPr>
          <a:xfrm>
            <a:off x="422910" y="4198217"/>
            <a:ext cx="11529060" cy="1936107"/>
          </a:xfrm>
          <a:prstGeom prst="rect">
            <a:avLst/>
          </a:prstGeom>
        </p:spPr>
        <p:txBody>
          <a:bodyPr wrap="square">
            <a:spAutoFit/>
          </a:bodyPr>
          <a:lstStyle/>
          <a:p>
            <a:pPr algn="just">
              <a:lnSpc>
                <a:spcPct val="150000"/>
              </a:lnSpc>
              <a:spcAft>
                <a:spcPts val="0"/>
              </a:spcAft>
            </a:pPr>
            <a:r>
              <a:rPr lang="ru-RU" sz="1400" dirty="0">
                <a:latin typeface="Times New Roman" panose="02020603050405020304" pitchFamily="18" charset="0"/>
                <a:ea typeface="Calibri" panose="020F0502020204030204" pitchFamily="34" charset="0"/>
              </a:rPr>
              <a:t>«…поначалу это воспринимается родителями с неохотой, т.к. возлагает </a:t>
            </a:r>
            <a:endParaRPr lang="ru-RU" sz="1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ru-RU" sz="1400" dirty="0">
                <a:latin typeface="Times New Roman" panose="02020603050405020304" pitchFamily="18" charset="0"/>
                <a:ea typeface="Calibri" panose="020F0502020204030204" pitchFamily="34" charset="0"/>
              </a:rPr>
              <a:t>дополнительные обязанности, влечет бремя ответственности, отвлекает от </a:t>
            </a:r>
            <a:endParaRPr lang="ru-RU" sz="1400" dirty="0">
              <a:latin typeface="Times New Roman" panose="02020603050405020304" pitchFamily="18" charset="0"/>
              <a:ea typeface="Times New Roman" panose="02020603050405020304" pitchFamily="18" charset="0"/>
            </a:endParaRPr>
          </a:p>
          <a:p>
            <a:pPr algn="just">
              <a:lnSpc>
                <a:spcPct val="150000"/>
              </a:lnSpc>
              <a:spcAft>
                <a:spcPts val="0"/>
              </a:spcAft>
              <a:tabLst>
                <a:tab pos="2562225" algn="l"/>
              </a:tabLst>
            </a:pPr>
            <a:r>
              <a:rPr lang="ru-RU" sz="1400" dirty="0">
                <a:latin typeface="Times New Roman" panose="02020603050405020304" pitchFamily="18" charset="0"/>
                <a:ea typeface="Calibri" panose="020F0502020204030204" pitchFamily="34" charset="0"/>
              </a:rPr>
              <a:t>общения с ребенком, не позволяет уделять ему должного внимания, вовремя дать нужный совет о тактике или стратегии поединков и т.п. Однако, несомненно, это имеет и свой положительный эффект-  </a:t>
            </a:r>
            <a:r>
              <a:rPr lang="ru-RU" sz="1400" dirty="0">
                <a:latin typeface="Times New Roman" panose="02020603050405020304" pitchFamily="18" charset="0"/>
                <a:ea typeface="Times New Roman" panose="02020603050405020304" pitchFamily="18" charset="0"/>
              </a:rPr>
              <a:t>от такого сотрудничества выигрывают обе стороны, а самое главное более грамотно и результативно идет процесс спортивного и духовного воспитания детей».</a:t>
            </a:r>
          </a:p>
          <a:p>
            <a:pPr indent="450215" algn="r">
              <a:lnSpc>
                <a:spcPct val="115000"/>
              </a:lnSpc>
              <a:spcAft>
                <a:spcPts val="0"/>
              </a:spcAft>
            </a:pPr>
            <a:r>
              <a:rPr lang="ru-RU" sz="1400" i="1" dirty="0">
                <a:latin typeface="Times New Roman" panose="02020603050405020304" pitchFamily="18" charset="0"/>
                <a:ea typeface="Calibri" panose="020F0502020204030204" pitchFamily="34" charset="0"/>
              </a:rPr>
              <a:t>Марина Николаевна, мама  спортсмена, судья 2 категории</a:t>
            </a:r>
            <a:endParaRPr lang="ru-RU" sz="1400" dirty="0">
              <a:effectLst/>
              <a:latin typeface="Times New Roman" panose="02020603050405020304" pitchFamily="18" charset="0"/>
              <a:ea typeface="Times New Roman" panose="02020603050405020304" pitchFamily="18" charset="0"/>
            </a:endParaRPr>
          </a:p>
        </p:txBody>
      </p:sp>
      <p:sp>
        <p:nvSpPr>
          <p:cNvPr id="2" name="Прямоугольник 1">
            <a:extLst>
              <a:ext uri="{FF2B5EF4-FFF2-40B4-BE49-F238E27FC236}">
                <a16:creationId xmlns="" xmlns:a16="http://schemas.microsoft.com/office/drawing/2014/main" id="{B4D926E3-95DB-46F7-AAF4-1106520932F5}"/>
              </a:ext>
            </a:extLst>
          </p:cNvPr>
          <p:cNvSpPr/>
          <p:nvPr/>
        </p:nvSpPr>
        <p:spPr>
          <a:xfrm>
            <a:off x="422910" y="2113090"/>
            <a:ext cx="11529060" cy="1992661"/>
          </a:xfrm>
          <a:prstGeom prst="rect">
            <a:avLst/>
          </a:prstGeom>
        </p:spPr>
        <p:txBody>
          <a:bodyPr wrap="square">
            <a:spAutoFit/>
          </a:bodyPr>
          <a:lstStyle/>
          <a:p>
            <a:pPr algn="just">
              <a:lnSpc>
                <a:spcPct val="150000"/>
              </a:lnSpc>
              <a:spcAft>
                <a:spcPts val="0"/>
              </a:spcAft>
            </a:pPr>
            <a:r>
              <a:rPr lang="ru-RU" sz="1400" dirty="0">
                <a:latin typeface="Times New Roman" panose="02020603050405020304" pitchFamily="18" charset="0"/>
                <a:ea typeface="Times New Roman" panose="02020603050405020304" pitchFamily="18" charset="0"/>
              </a:rPr>
              <a:t>«Я уже давно занимаюсь  единоборствами. И есть успехи – побеждал на соревнованиях ни один раз! Хотя сначала было тяжело на тренировках. Но рядом занималась моя старшая сестра и папа, который всегда наблюдал и подбадривал. Потом, выучив правила, папа начал судействовать на наших тренировочных боях. Если он судит мои бои на тренировках, то мне кажется, что он меня всегда немного «засуживает». Хотя мне, наверное, только кажется, что «засуживает» - папа просто хочет, чтобы я выкладывался еще сильнее, выступал технично и, как он говорит, «был на голову выше своих соперников». С папиной поддержкой и увлеченностью мне легче преодолевать все трудности и на тренировках, и на соревнованиях».  </a:t>
            </a:r>
          </a:p>
          <a:p>
            <a:pPr algn="r">
              <a:lnSpc>
                <a:spcPct val="150000"/>
              </a:lnSpc>
              <a:spcAft>
                <a:spcPts val="0"/>
              </a:spcAft>
            </a:pPr>
            <a:r>
              <a:rPr lang="ru-RU" sz="1400" i="1" dirty="0">
                <a:latin typeface="Times New Roman" panose="02020603050405020304" pitchFamily="18" charset="0"/>
                <a:ea typeface="Times New Roman" panose="02020603050405020304" pitchFamily="18" charset="0"/>
              </a:rPr>
              <a:t>     </a:t>
            </a:r>
            <a:r>
              <a:rPr lang="ru-RU" sz="1400" i="1" dirty="0">
                <a:latin typeface="Times New Roman" panose="02020603050405020304" pitchFamily="18" charset="0"/>
              </a:rPr>
              <a:t>Роман, 12 лет, чемпион Всероссийских соревнований</a:t>
            </a:r>
          </a:p>
        </p:txBody>
      </p:sp>
    </p:spTree>
    <p:extLst>
      <p:ext uri="{BB962C8B-B14F-4D97-AF65-F5344CB8AC3E}">
        <p14:creationId xmlns:p14="http://schemas.microsoft.com/office/powerpoint/2010/main" val="190164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321" y="3336408"/>
            <a:ext cx="11729357" cy="1631832"/>
          </a:xfrm>
        </p:spPr>
        <p:txBody>
          <a:bodyPr>
            <a:normAutofit/>
          </a:bodyPr>
          <a:lstStyle/>
          <a:p>
            <a:pPr algn="r"/>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«Без родителей никогда и ничего не получится,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а с ними, если и получается,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то с кучей дополнительных проблем»</a:t>
            </a:r>
            <a:endParaRPr lang="ru-RU" dirty="0"/>
          </a:p>
        </p:txBody>
      </p:sp>
      <p:sp>
        <p:nvSpPr>
          <p:cNvPr id="7" name="Прямоугольник 6">
            <a:extLst>
              <a:ext uri="{FF2B5EF4-FFF2-40B4-BE49-F238E27FC236}">
                <a16:creationId xmlns="" xmlns:a16="http://schemas.microsoft.com/office/drawing/2014/main" id="{31DF8454-565E-42F9-8EB7-F1CD92D8708A}"/>
              </a:ext>
            </a:extLst>
          </p:cNvPr>
          <p:cNvSpPr/>
          <p:nvPr/>
        </p:nvSpPr>
        <p:spPr>
          <a:xfrm>
            <a:off x="815340" y="931817"/>
            <a:ext cx="9616440" cy="646331"/>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Из разговора тренеров</a:t>
            </a:r>
            <a:endParaRPr lang="ru-RU"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3327" y="760848"/>
            <a:ext cx="9945346" cy="1080938"/>
          </a:xfrm>
        </p:spPr>
        <p:txBody>
          <a:bodyPr>
            <a:normAutofit/>
          </a:bodyPr>
          <a:lstStyle/>
          <a:p>
            <a:pPr algn="ctr"/>
            <a:r>
              <a:rPr lang="ru-RU" b="1" dirty="0">
                <a:latin typeface="Times New Roman" panose="02020603050405020304" pitchFamily="18" charset="0"/>
                <a:cs typeface="Times New Roman" panose="02020603050405020304" pitchFamily="18" charset="0"/>
              </a:rPr>
              <a:t>Судейский состав ВОФК:</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родители детей, занимающихся в секции </a:t>
            </a:r>
          </a:p>
        </p:txBody>
      </p:sp>
      <p:pic>
        <p:nvPicPr>
          <p:cNvPr id="4" name="Объект 3"/>
          <p:cNvPicPr>
            <a:picLocks noGrp="1" noChangeAspect="1"/>
          </p:cNvPicPr>
          <p:nvPr>
            <p:ph idx="1"/>
          </p:nvPr>
        </p:nvPicPr>
        <p:blipFill>
          <a:blip r:embed="rId2" cstate="print"/>
          <a:stretch>
            <a:fillRect/>
          </a:stretch>
        </p:blipFill>
        <p:spPr>
          <a:xfrm>
            <a:off x="2710987" y="2098887"/>
            <a:ext cx="6770026" cy="4513351"/>
          </a:xfrm>
          <a:prstGeom prst="rect">
            <a:avLst/>
          </a:prstGeom>
        </p:spPr>
      </p:pic>
    </p:spTree>
    <p:extLst>
      <p:ext uri="{BB962C8B-B14F-4D97-AF65-F5344CB8AC3E}">
        <p14:creationId xmlns:p14="http://schemas.microsoft.com/office/powerpoint/2010/main" val="141794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7079" y="722748"/>
            <a:ext cx="5577840" cy="1080938"/>
          </a:xfrm>
        </p:spPr>
        <p:txBody>
          <a:bodyPr/>
          <a:lstStyle/>
          <a:p>
            <a:pPr algn="ctr"/>
            <a:r>
              <a:rPr lang="ru-RU" b="1" dirty="0">
                <a:latin typeface="Times New Roman" panose="02020603050405020304" pitchFamily="18" charset="0"/>
                <a:cs typeface="Times New Roman" panose="02020603050405020304" pitchFamily="18" charset="0"/>
              </a:rPr>
              <a:t>Открытие Чемпионата Владимирской области</a:t>
            </a: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0109"/>
          <a:stretch/>
        </p:blipFill>
        <p:spPr>
          <a:xfrm>
            <a:off x="2028031" y="2212340"/>
            <a:ext cx="8135937" cy="4333240"/>
          </a:xfrm>
        </p:spPr>
      </p:pic>
    </p:spTree>
    <p:extLst>
      <p:ext uri="{BB962C8B-B14F-4D97-AF65-F5344CB8AC3E}">
        <p14:creationId xmlns:p14="http://schemas.microsoft.com/office/powerpoint/2010/main" val="364644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352" t="20301" r="6722"/>
          <a:stretch/>
        </p:blipFill>
        <p:spPr>
          <a:xfrm>
            <a:off x="8427720" y="2026074"/>
            <a:ext cx="3202788" cy="4664922"/>
          </a:xfrm>
        </p:spPr>
      </p:pic>
      <p:sp>
        <p:nvSpPr>
          <p:cNvPr id="5" name="Прямоугольник 4">
            <a:extLst>
              <a:ext uri="{FF2B5EF4-FFF2-40B4-BE49-F238E27FC236}">
                <a16:creationId xmlns="" xmlns:a16="http://schemas.microsoft.com/office/drawing/2014/main" id="{CF22D936-57F2-4E65-88B1-DF756912C3CC}"/>
              </a:ext>
            </a:extLst>
          </p:cNvPr>
          <p:cNvSpPr/>
          <p:nvPr/>
        </p:nvSpPr>
        <p:spPr>
          <a:xfrm>
            <a:off x="800100" y="931817"/>
            <a:ext cx="9631680" cy="646331"/>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Ашин Михаил Юрьевич</a:t>
            </a:r>
            <a:endParaRPr lang="ru-RU" sz="3600" dirty="0"/>
          </a:p>
        </p:txBody>
      </p:sp>
      <p:sp>
        <p:nvSpPr>
          <p:cNvPr id="6" name="Заголовок 1">
            <a:extLst>
              <a:ext uri="{FF2B5EF4-FFF2-40B4-BE49-F238E27FC236}">
                <a16:creationId xmlns="" xmlns:a16="http://schemas.microsoft.com/office/drawing/2014/main" id="{866B7A16-087E-4581-BD97-0F3665CC33BB}"/>
              </a:ext>
            </a:extLst>
          </p:cNvPr>
          <p:cNvSpPr txBox="1">
            <a:spLocks/>
          </p:cNvSpPr>
          <p:nvPr/>
        </p:nvSpPr>
        <p:spPr>
          <a:xfrm>
            <a:off x="1696872" y="2026074"/>
            <a:ext cx="6282266" cy="4831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457200" indent="-457200">
              <a:lnSpc>
                <a:spcPct val="100000"/>
              </a:lnSpc>
              <a:spcBef>
                <a:spcPts val="1200"/>
              </a:spcBef>
              <a:spcAft>
                <a:spcPts val="1200"/>
              </a:spcAft>
              <a:buFont typeface="Wingdings" panose="05000000000000000000" pitchFamily="2" charset="2"/>
              <a:buChar char="Ø"/>
            </a:pPr>
            <a:r>
              <a:rPr lang="ru-RU" sz="3200" dirty="0">
                <a:latin typeface="Times New Roman" panose="02020603050405020304" pitchFamily="18" charset="0"/>
                <a:cs typeface="Times New Roman" panose="02020603050405020304" pitchFamily="18" charset="0"/>
              </a:rPr>
              <a:t>Мастер спорта РФ</a:t>
            </a:r>
          </a:p>
          <a:p>
            <a:pPr marL="457200" indent="-457200">
              <a:lnSpc>
                <a:spcPct val="100000"/>
              </a:lnSpc>
              <a:spcBef>
                <a:spcPts val="1200"/>
              </a:spcBef>
              <a:spcAft>
                <a:spcPts val="1200"/>
              </a:spcAft>
              <a:buFont typeface="Wingdings" panose="05000000000000000000" pitchFamily="2" charset="2"/>
              <a:buChar char="Ø"/>
            </a:pPr>
            <a:r>
              <a:rPr lang="ru-RU" sz="3200" dirty="0">
                <a:latin typeface="Times New Roman" panose="02020603050405020304" pitchFamily="18" charset="0"/>
                <a:cs typeface="Times New Roman" panose="02020603050405020304" pitchFamily="18" charset="0"/>
              </a:rPr>
              <a:t>Судья 1 категории</a:t>
            </a:r>
          </a:p>
          <a:p>
            <a:pPr marL="457200" indent="-457200">
              <a:lnSpc>
                <a:spcPct val="100000"/>
              </a:lnSpc>
              <a:spcBef>
                <a:spcPts val="1200"/>
              </a:spcBef>
              <a:spcAft>
                <a:spcPts val="1200"/>
              </a:spcAft>
              <a:buFont typeface="Wingdings" panose="05000000000000000000" pitchFamily="2" charset="2"/>
              <a:buChar char="Ø"/>
            </a:pPr>
            <a:r>
              <a:rPr lang="ru-RU" sz="3200" dirty="0">
                <a:latin typeface="Times New Roman" panose="02020603050405020304" pitchFamily="18" charset="0"/>
                <a:cs typeface="Times New Roman" panose="02020603050405020304" pitchFamily="18" charset="0"/>
              </a:rPr>
              <a:t>Папа </a:t>
            </a:r>
            <a:r>
              <a:rPr lang="ru-RU" sz="3200" b="1" dirty="0">
                <a:latin typeface="Times New Roman" panose="02020603050405020304" pitchFamily="18" charset="0"/>
                <a:cs typeface="Times New Roman" panose="02020603050405020304" pitchFamily="18" charset="0"/>
              </a:rPr>
              <a:t>Юлии</a:t>
            </a:r>
            <a:r>
              <a:rPr lang="ru-RU" sz="3200" dirty="0">
                <a:latin typeface="Times New Roman" panose="02020603050405020304" pitchFamily="18" charset="0"/>
                <a:cs typeface="Times New Roman" panose="02020603050405020304" pitchFamily="18" charset="0"/>
              </a:rPr>
              <a:t> (КМС, студентка МЮУ) и </a:t>
            </a:r>
            <a:r>
              <a:rPr lang="ru-RU" sz="3200" b="1" dirty="0">
                <a:latin typeface="Times New Roman" panose="02020603050405020304" pitchFamily="18" charset="0"/>
                <a:cs typeface="Times New Roman" panose="02020603050405020304" pitchFamily="18" charset="0"/>
              </a:rPr>
              <a:t>Ромы</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(1 спортивный разряд, занимается 7 лет)</a:t>
            </a:r>
          </a:p>
        </p:txBody>
      </p:sp>
    </p:spTree>
    <p:extLst>
      <p:ext uri="{BB962C8B-B14F-4D97-AF65-F5344CB8AC3E}">
        <p14:creationId xmlns:p14="http://schemas.microsoft.com/office/powerpoint/2010/main" val="337526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408CCD54-ACAB-42D9-B45D-6D2682C761E9}"/>
              </a:ext>
            </a:extLst>
          </p:cNvPr>
          <p:cNvSpPr/>
          <p:nvPr/>
        </p:nvSpPr>
        <p:spPr>
          <a:xfrm>
            <a:off x="772341" y="928999"/>
            <a:ext cx="9651819" cy="646331"/>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Чичкин Сергей Викторович</a:t>
            </a:r>
            <a:endParaRPr lang="ru-RU" sz="3600" dirty="0"/>
          </a:p>
        </p:txBody>
      </p:sp>
      <p:sp>
        <p:nvSpPr>
          <p:cNvPr id="6" name="Заголовок 1">
            <a:extLst>
              <a:ext uri="{FF2B5EF4-FFF2-40B4-BE49-F238E27FC236}">
                <a16:creationId xmlns="" xmlns:a16="http://schemas.microsoft.com/office/drawing/2014/main" id="{7DC33B17-1A6B-43B5-AFC1-7C5C862A9FCD}"/>
              </a:ext>
            </a:extLst>
          </p:cNvPr>
          <p:cNvSpPr txBox="1">
            <a:spLocks/>
          </p:cNvSpPr>
          <p:nvPr/>
        </p:nvSpPr>
        <p:spPr>
          <a:xfrm>
            <a:off x="1696872" y="2026074"/>
            <a:ext cx="4048608" cy="4831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457200" indent="-457200">
              <a:lnSpc>
                <a:spcPct val="100000"/>
              </a:lnSpc>
              <a:spcBef>
                <a:spcPts val="1200"/>
              </a:spcBef>
              <a:spcAft>
                <a:spcPts val="1200"/>
              </a:spcAft>
              <a:buFont typeface="Wingdings" panose="05000000000000000000" pitchFamily="2" charset="2"/>
              <a:buChar char="Ø"/>
            </a:pPr>
            <a:r>
              <a:rPr lang="ru-RU" sz="3200" dirty="0">
                <a:latin typeface="Times New Roman" panose="02020603050405020304" pitchFamily="18" charset="0"/>
                <a:cs typeface="Times New Roman" panose="02020603050405020304" pitchFamily="18" charset="0"/>
              </a:rPr>
              <a:t>Судья 3 категории</a:t>
            </a:r>
          </a:p>
          <a:p>
            <a:pPr marL="457200" indent="-457200">
              <a:lnSpc>
                <a:spcPct val="100000"/>
              </a:lnSpc>
              <a:spcBef>
                <a:spcPts val="1200"/>
              </a:spcBef>
              <a:spcAft>
                <a:spcPts val="1200"/>
              </a:spcAft>
              <a:buFont typeface="Wingdings" panose="05000000000000000000" pitchFamily="2" charset="2"/>
              <a:buChar char="Ø"/>
            </a:pPr>
            <a:r>
              <a:rPr lang="ru-RU" sz="3200" dirty="0">
                <a:latin typeface="Times New Roman" panose="02020603050405020304" pitchFamily="18" charset="0"/>
                <a:cs typeface="Times New Roman" panose="02020603050405020304" pitchFamily="18" charset="0"/>
              </a:rPr>
              <a:t>Папа </a:t>
            </a:r>
            <a:r>
              <a:rPr lang="ru-RU" sz="3200" b="1" dirty="0">
                <a:latin typeface="Times New Roman" panose="02020603050405020304" pitchFamily="18" charset="0"/>
                <a:cs typeface="Times New Roman" panose="02020603050405020304" pitchFamily="18" charset="0"/>
              </a:rPr>
              <a:t>Артема</a:t>
            </a:r>
            <a:r>
              <a:rPr lang="ru-RU" sz="3200" dirty="0">
                <a:latin typeface="Times New Roman" panose="02020603050405020304" pitchFamily="18" charset="0"/>
                <a:cs typeface="Times New Roman" panose="02020603050405020304" pitchFamily="18" charset="0"/>
              </a:rPr>
              <a:t> (занимается 10 лет) – Мастер спорта РФ, Чемпион России</a:t>
            </a:r>
          </a:p>
        </p:txBody>
      </p:sp>
      <p:pic>
        <p:nvPicPr>
          <p:cNvPr id="11" name="Рисунок 10">
            <a:extLst>
              <a:ext uri="{FF2B5EF4-FFF2-40B4-BE49-F238E27FC236}">
                <a16:creationId xmlns="" xmlns:a16="http://schemas.microsoft.com/office/drawing/2014/main" id="{20E876FF-A02A-448C-9534-65FC60AB7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348" t="27725" r="40694"/>
          <a:stretch/>
        </p:blipFill>
        <p:spPr>
          <a:xfrm>
            <a:off x="5745480" y="2255520"/>
            <a:ext cx="3269857" cy="4145280"/>
          </a:xfrm>
          <a:prstGeom prst="rect">
            <a:avLst/>
          </a:prstGeom>
        </p:spPr>
      </p:pic>
      <p:pic>
        <p:nvPicPr>
          <p:cNvPr id="1026" name="Picture 2">
            <a:extLst>
              <a:ext uri="{FF2B5EF4-FFF2-40B4-BE49-F238E27FC236}">
                <a16:creationId xmlns="" xmlns:a16="http://schemas.microsoft.com/office/drawing/2014/main" id="{743DAB78-3A0D-4C93-8ADE-1FA460C817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2570" y="2255520"/>
            <a:ext cx="2937510" cy="414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4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1354"/>
          <a:stretch/>
        </p:blipFill>
        <p:spPr>
          <a:xfrm>
            <a:off x="6214237" y="2330185"/>
            <a:ext cx="5413884" cy="4056063"/>
          </a:xfrm>
        </p:spPr>
      </p:pic>
      <p:sp>
        <p:nvSpPr>
          <p:cNvPr id="5" name="Прямоугольник 4">
            <a:extLst>
              <a:ext uri="{FF2B5EF4-FFF2-40B4-BE49-F238E27FC236}">
                <a16:creationId xmlns="" xmlns:a16="http://schemas.microsoft.com/office/drawing/2014/main" id="{AF6858A8-A9D8-4FA9-8F7A-8A4AD0ECC9B4}"/>
              </a:ext>
            </a:extLst>
          </p:cNvPr>
          <p:cNvSpPr/>
          <p:nvPr/>
        </p:nvSpPr>
        <p:spPr>
          <a:xfrm>
            <a:off x="772341" y="928999"/>
            <a:ext cx="9651819" cy="646331"/>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Доросевич Сергей Сергеевич</a:t>
            </a:r>
            <a:endParaRPr lang="ru-RU" sz="3600" dirty="0"/>
          </a:p>
        </p:txBody>
      </p:sp>
      <p:sp>
        <p:nvSpPr>
          <p:cNvPr id="6" name="Заголовок 1">
            <a:extLst>
              <a:ext uri="{FF2B5EF4-FFF2-40B4-BE49-F238E27FC236}">
                <a16:creationId xmlns="" xmlns:a16="http://schemas.microsoft.com/office/drawing/2014/main" id="{A2445837-6C4E-407F-95C2-FA567F82D458}"/>
              </a:ext>
            </a:extLst>
          </p:cNvPr>
          <p:cNvSpPr txBox="1">
            <a:spLocks/>
          </p:cNvSpPr>
          <p:nvPr/>
        </p:nvSpPr>
        <p:spPr>
          <a:xfrm>
            <a:off x="1696872" y="2026074"/>
            <a:ext cx="4399128" cy="4831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457200" indent="-457200">
              <a:lnSpc>
                <a:spcPct val="100000"/>
              </a:lnSpc>
              <a:spcBef>
                <a:spcPts val="1200"/>
              </a:spcBef>
              <a:spcAft>
                <a:spcPts val="1200"/>
              </a:spcAft>
              <a:buFont typeface="Wingdings" panose="05000000000000000000" pitchFamily="2" charset="2"/>
              <a:buChar char="Ø"/>
            </a:pPr>
            <a:r>
              <a:rPr lang="ru-RU" sz="3200" dirty="0">
                <a:latin typeface="Times New Roman" panose="02020603050405020304" pitchFamily="18" charset="0"/>
                <a:cs typeface="Times New Roman" panose="02020603050405020304" pitchFamily="18" charset="0"/>
              </a:rPr>
              <a:t>Судья 2 категории</a:t>
            </a:r>
          </a:p>
          <a:p>
            <a:pPr marL="457200" indent="-457200">
              <a:lnSpc>
                <a:spcPct val="100000"/>
              </a:lnSpc>
              <a:spcBef>
                <a:spcPts val="1200"/>
              </a:spcBef>
              <a:spcAft>
                <a:spcPts val="1200"/>
              </a:spcAft>
              <a:buFont typeface="Wingdings" panose="05000000000000000000" pitchFamily="2" charset="2"/>
              <a:buChar char="Ø"/>
            </a:pPr>
            <a:r>
              <a:rPr lang="ru-RU" sz="3200" dirty="0">
                <a:latin typeface="Times New Roman" panose="02020603050405020304" pitchFamily="18" charset="0"/>
                <a:cs typeface="Times New Roman" panose="02020603050405020304" pitchFamily="18" charset="0"/>
              </a:rPr>
              <a:t>Папа </a:t>
            </a:r>
            <a:r>
              <a:rPr lang="ru-RU" sz="3200" b="1" dirty="0">
                <a:latin typeface="Times New Roman" panose="02020603050405020304" pitchFamily="18" charset="0"/>
                <a:cs typeface="Times New Roman" panose="02020603050405020304" pitchFamily="18" charset="0"/>
              </a:rPr>
              <a:t>Никиты</a:t>
            </a:r>
            <a:r>
              <a:rPr lang="ru-RU" sz="3200" dirty="0">
                <a:latin typeface="Times New Roman" panose="02020603050405020304" pitchFamily="18" charset="0"/>
                <a:cs typeface="Times New Roman" panose="02020603050405020304" pitchFamily="18" charset="0"/>
              </a:rPr>
              <a:t> (занимается 6 лет) и Александра (занимается 1 год) </a:t>
            </a:r>
          </a:p>
        </p:txBody>
      </p:sp>
    </p:spTree>
    <p:extLst>
      <p:ext uri="{BB962C8B-B14F-4D97-AF65-F5344CB8AC3E}">
        <p14:creationId xmlns:p14="http://schemas.microsoft.com/office/powerpoint/2010/main" val="103892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srcRect t="1747" b="7061"/>
          <a:stretch/>
        </p:blipFill>
        <p:spPr>
          <a:xfrm>
            <a:off x="7752779" y="2057400"/>
            <a:ext cx="3318864" cy="4556760"/>
          </a:xfrm>
          <a:prstGeom prst="rect">
            <a:avLst/>
          </a:prstGeom>
        </p:spPr>
      </p:pic>
      <p:sp>
        <p:nvSpPr>
          <p:cNvPr id="5" name="Прямоугольник 4">
            <a:extLst>
              <a:ext uri="{FF2B5EF4-FFF2-40B4-BE49-F238E27FC236}">
                <a16:creationId xmlns="" xmlns:a16="http://schemas.microsoft.com/office/drawing/2014/main" id="{2D6F29B5-195E-4E1B-9043-5EBCED25D0D5}"/>
              </a:ext>
            </a:extLst>
          </p:cNvPr>
          <p:cNvSpPr/>
          <p:nvPr/>
        </p:nvSpPr>
        <p:spPr>
          <a:xfrm>
            <a:off x="772341" y="928999"/>
            <a:ext cx="9651819" cy="646331"/>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Паутова Марина Николаевна</a:t>
            </a:r>
            <a:endParaRPr lang="ru-RU" sz="3600" dirty="0"/>
          </a:p>
        </p:txBody>
      </p:sp>
      <p:sp>
        <p:nvSpPr>
          <p:cNvPr id="6" name="Заголовок 1">
            <a:extLst>
              <a:ext uri="{FF2B5EF4-FFF2-40B4-BE49-F238E27FC236}">
                <a16:creationId xmlns="" xmlns:a16="http://schemas.microsoft.com/office/drawing/2014/main" id="{878DD828-3995-4291-BD0A-CFDB8EB97C7A}"/>
              </a:ext>
            </a:extLst>
          </p:cNvPr>
          <p:cNvSpPr txBox="1">
            <a:spLocks/>
          </p:cNvSpPr>
          <p:nvPr/>
        </p:nvSpPr>
        <p:spPr>
          <a:xfrm>
            <a:off x="1645920" y="1919817"/>
            <a:ext cx="5737860" cy="4831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spcBef>
                <a:spcPts val="1200"/>
              </a:spcBef>
              <a:spcAft>
                <a:spcPts val="1200"/>
              </a:spcAft>
            </a:pPr>
            <a:r>
              <a:rPr lang="ru-RU" sz="3200" dirty="0">
                <a:latin typeface="Times New Roman" panose="02020603050405020304" pitchFamily="18" charset="0"/>
                <a:cs typeface="Times New Roman" panose="02020603050405020304" pitchFamily="18" charset="0"/>
              </a:rPr>
              <a:t>Присуждение 3 судейской категории Паутовой Марине Николаевне, маме </a:t>
            </a:r>
            <a:r>
              <a:rPr lang="ru-RU" sz="3200" b="1" dirty="0">
                <a:latin typeface="Times New Roman" panose="02020603050405020304" pitchFamily="18" charset="0"/>
                <a:cs typeface="Times New Roman" panose="02020603050405020304" pitchFamily="18" charset="0"/>
              </a:rPr>
              <a:t>Егора</a:t>
            </a:r>
            <a:r>
              <a:rPr lang="ru-RU" sz="3200" dirty="0">
                <a:latin typeface="Times New Roman" panose="02020603050405020304" pitchFamily="18" charset="0"/>
                <a:cs typeface="Times New Roman" panose="02020603050405020304" pitchFamily="18" charset="0"/>
              </a:rPr>
              <a:t> – Чемпиона Первенства России, призера Первенства ЦФО по рукопашному бою</a:t>
            </a:r>
          </a:p>
        </p:txBody>
      </p:sp>
    </p:spTree>
    <p:extLst>
      <p:ext uri="{BB962C8B-B14F-4D97-AF65-F5344CB8AC3E}">
        <p14:creationId xmlns:p14="http://schemas.microsoft.com/office/powerpoint/2010/main" val="197619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2D6F29B5-195E-4E1B-9043-5EBCED25D0D5}"/>
              </a:ext>
            </a:extLst>
          </p:cNvPr>
          <p:cNvSpPr/>
          <p:nvPr/>
        </p:nvSpPr>
        <p:spPr>
          <a:xfrm>
            <a:off x="772341" y="928999"/>
            <a:ext cx="9651819" cy="646331"/>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Отзывы родителей и детей</a:t>
            </a:r>
            <a:endParaRPr lang="ru-RU" sz="3600" dirty="0"/>
          </a:p>
        </p:txBody>
      </p:sp>
      <p:sp>
        <p:nvSpPr>
          <p:cNvPr id="7" name="Заголовок 1">
            <a:extLst>
              <a:ext uri="{FF2B5EF4-FFF2-40B4-BE49-F238E27FC236}">
                <a16:creationId xmlns="" xmlns:a16="http://schemas.microsoft.com/office/drawing/2014/main" id="{411AFF15-29D3-444D-92E1-18A182026A3A}"/>
              </a:ext>
            </a:extLst>
          </p:cNvPr>
          <p:cNvSpPr txBox="1">
            <a:spLocks/>
          </p:cNvSpPr>
          <p:nvPr/>
        </p:nvSpPr>
        <p:spPr>
          <a:xfrm>
            <a:off x="1696872" y="2026074"/>
            <a:ext cx="4399128" cy="4831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457200" indent="-457200">
              <a:lnSpc>
                <a:spcPct val="100000"/>
              </a:lnSpc>
              <a:spcBef>
                <a:spcPts val="1200"/>
              </a:spcBef>
              <a:spcAft>
                <a:spcPts val="1200"/>
              </a:spcAft>
              <a:buFont typeface="Wingdings" panose="05000000000000000000" pitchFamily="2" charset="2"/>
              <a:buChar char="Ø"/>
            </a:pPr>
            <a:endParaRPr lang="ru-RU" sz="32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 xmlns:a16="http://schemas.microsoft.com/office/drawing/2014/main" id="{3561733F-52B4-4843-9E0E-2B7EDB95F6A9}"/>
              </a:ext>
            </a:extLst>
          </p:cNvPr>
          <p:cNvSpPr/>
          <p:nvPr/>
        </p:nvSpPr>
        <p:spPr>
          <a:xfrm>
            <a:off x="3512820" y="2195660"/>
            <a:ext cx="8321040" cy="7063472"/>
          </a:xfrm>
          <a:prstGeom prst="rect">
            <a:avLst/>
          </a:prstGeom>
        </p:spPr>
        <p:txBody>
          <a:bodyPr wrap="square">
            <a:spAutoFit/>
          </a:bodyPr>
          <a:lstStyle/>
          <a:p>
            <a:pPr algn="just">
              <a:lnSpc>
                <a:spcPct val="150000"/>
              </a:lnSpc>
              <a:spcAft>
                <a:spcPts val="0"/>
              </a:spcAft>
            </a:pPr>
            <a:r>
              <a:rPr lang="ru-RU" sz="120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a:t>
            </a:r>
            <a:r>
              <a:rPr lang="ru-RU" sz="1600" dirty="0">
                <a:latin typeface="Times New Roman" panose="02020603050405020304" pitchFamily="18" charset="0"/>
                <a:ea typeface="Times New Roman" panose="02020603050405020304" pitchFamily="18" charset="0"/>
              </a:rPr>
              <a:t>С самого детства я любил спорт.  И люблю его по сей день. В свое время в спорт меня привел мой отец. Выполнив норматив Мастера спорта по пожарно-прикладному спорту, затем КМС по волейболу, продолжаю поддерживать себя в форме. Я также прививаю желание заниматься спортом своим детям! 6 лет назад привёл их в секцию по Восточному Боевому Единоборству  к тренеру Абрамову С.Л. Не сразу, но тренировки стали приносить хорошие результаты. Начались соревнования. И мне, как родителю,  интересно стало понимать - по каким правилам проходят соревнования. Я стал интересоваться и вникать во все, потому что это касается моих детей. Абрамов С. Л. предложил посещать семинары и оказывать посильную помощь в судействе. Я это воспринял с радостью, стал изучать правила и участвовать в судействе. Шесть лет мои дети и я шли в одном направлении - они в тренировках, а я - в судействе. Юля выполнила норматив  КМС,  Рома  имеет  1 спортивный разряд. Мне была присвоена  1 судейская категория, что позволяет мне судить соревнования на уровне Чемпионата России. С.Л. Абрамов привлекает родителей по их желанию к судейству и к организационным моментам в соревновательном процессе. Это дополнительно стимулирует детей к занятиям спортом и приводит к замечательным результатам. Подтверждением этого являются призовые места на соревнованиях самого высокого Всероссийского уровня. Получается, что мы всей семьей участвуем в соревнованиях, вместе радуемся победам и вместе думаем о будущем!»</a:t>
            </a:r>
          </a:p>
          <a:p>
            <a:pPr indent="450215" algn="r">
              <a:lnSpc>
                <a:spcPct val="150000"/>
              </a:lnSpc>
              <a:spcAft>
                <a:spcPts val="0"/>
              </a:spcAft>
            </a:pPr>
            <a:r>
              <a:rPr lang="ru-RU" sz="1400" dirty="0">
                <a:latin typeface="Times New Roman" panose="02020603050405020304" pitchFamily="18" charset="0"/>
                <a:ea typeface="Times New Roman" panose="02020603050405020304" pitchFamily="18" charset="0"/>
              </a:rPr>
              <a:t>                         </a:t>
            </a:r>
            <a:r>
              <a:rPr lang="ru-RU" sz="1400" i="1" dirty="0">
                <a:latin typeface="Times New Roman" panose="02020603050405020304" pitchFamily="18" charset="0"/>
                <a:ea typeface="Times New Roman" panose="02020603050405020304" pitchFamily="18" charset="0"/>
              </a:rPr>
              <a:t>Михаил Юрьевич, папа юных спортсменов, судья 1 категории</a:t>
            </a:r>
            <a:endParaRPr lang="ru-RU" sz="1400" dirty="0"/>
          </a:p>
        </p:txBody>
      </p:sp>
      <p:pic>
        <p:nvPicPr>
          <p:cNvPr id="10" name="Рисунок 9">
            <a:extLst>
              <a:ext uri="{FF2B5EF4-FFF2-40B4-BE49-F238E27FC236}">
                <a16:creationId xmlns="" xmlns:a16="http://schemas.microsoft.com/office/drawing/2014/main" id="{FF5BD0D3-F0D8-4241-B17F-B0748C6D2314}"/>
              </a:ext>
            </a:extLst>
          </p:cNvPr>
          <p:cNvPicPr/>
          <p:nvPr/>
        </p:nvPicPr>
        <p:blipFill rotWithShape="1">
          <a:blip r:embed="rId2" cstate="print">
            <a:extLst>
              <a:ext uri="{28A0092B-C50C-407E-A947-70E740481C1C}">
                <a14:useLocalDpi xmlns:a14="http://schemas.microsoft.com/office/drawing/2010/main" val="0"/>
              </a:ext>
            </a:extLst>
          </a:blip>
          <a:srcRect l="5489" r="24858"/>
          <a:stretch/>
        </p:blipFill>
        <p:spPr bwMode="auto">
          <a:xfrm>
            <a:off x="220980" y="2348865"/>
            <a:ext cx="3291840" cy="3366135"/>
          </a:xfrm>
          <a:prstGeom prst="rect">
            <a:avLst/>
          </a:prstGeom>
          <a:noFill/>
          <a:ln>
            <a:noFill/>
          </a:ln>
        </p:spPr>
      </p:pic>
    </p:spTree>
    <p:extLst>
      <p:ext uri="{BB962C8B-B14F-4D97-AF65-F5344CB8AC3E}">
        <p14:creationId xmlns:p14="http://schemas.microsoft.com/office/powerpoint/2010/main" val="2412591465"/>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Берлин</Template>
  <TotalTime>202</TotalTime>
  <Words>631</Words>
  <Application>Microsoft Office PowerPoint</Application>
  <PresentationFormat>Широкоэкранный</PresentationFormat>
  <Paragraphs>32</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Times New Roman</vt:lpstr>
      <vt:lpstr>Trebuchet MS</vt:lpstr>
      <vt:lpstr>Wingdings</vt:lpstr>
      <vt:lpstr>Берлин</vt:lpstr>
      <vt:lpstr>Презентация PowerPoint</vt:lpstr>
      <vt:lpstr> «Без родителей никогда и ничего не получится,  а с ними, если и получается,  то с кучей дополнительных проблем»</vt:lpstr>
      <vt:lpstr>Судейский состав ВОФК: родители детей, занимающихся в секции </vt:lpstr>
      <vt:lpstr>Открытие Чемпионата Владимирской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Владелец</dc:creator>
  <cp:lastModifiedBy>Озерный-1</cp:lastModifiedBy>
  <cp:revision>30</cp:revision>
  <dcterms:created xsi:type="dcterms:W3CDTF">2017-04-05T06:14:37Z</dcterms:created>
  <dcterms:modified xsi:type="dcterms:W3CDTF">2024-04-10T07:06:36Z</dcterms:modified>
</cp:coreProperties>
</file>