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66" r:id="rId1"/>
    <p:sldMasterId id="2147483688" r:id="rId2"/>
  </p:sldMasterIdLst>
  <p:notesMasterIdLst>
    <p:notesMasterId r:id="rId14"/>
  </p:notesMasterIdLst>
  <p:handoutMasterIdLst>
    <p:handoutMasterId r:id="rId15"/>
  </p:handoutMasterIdLst>
  <p:sldIdLst>
    <p:sldId id="435" r:id="rId3"/>
    <p:sldId id="472" r:id="rId4"/>
    <p:sldId id="410" r:id="rId5"/>
    <p:sldId id="471" r:id="rId6"/>
    <p:sldId id="452" r:id="rId7"/>
    <p:sldId id="473" r:id="rId8"/>
    <p:sldId id="474" r:id="rId9"/>
    <p:sldId id="414" r:id="rId10"/>
    <p:sldId id="455" r:id="rId11"/>
    <p:sldId id="456" r:id="rId12"/>
    <p:sldId id="45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4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3" clrIdx="0">
    <p:extLst>
      <p:ext uri="{19B8F6BF-5375-455C-9EA6-DF929625EA0E}">
        <p15:presenceInfo xmlns:p15="http://schemas.microsoft.com/office/powerpoint/2012/main" xmlns="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65D8"/>
    <a:srgbClr val="096AED"/>
    <a:srgbClr val="7AB3FA"/>
    <a:srgbClr val="0695F0"/>
    <a:srgbClr val="FFFFFF"/>
    <a:srgbClr val="FA90A7"/>
    <a:srgbClr val="DC8680"/>
    <a:srgbClr val="5272A7"/>
    <a:srgbClr val="FCCFDD"/>
    <a:srgbClr val="FAE0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89048" autoAdjust="0"/>
  </p:normalViewPr>
  <p:slideViewPr>
    <p:cSldViewPr snapToGrid="0">
      <p:cViewPr varScale="1">
        <p:scale>
          <a:sx n="73" d="100"/>
          <a:sy n="73" d="100"/>
        </p:scale>
        <p:origin x="-859" y="-72"/>
      </p:cViewPr>
      <p:guideLst>
        <p:guide orient="horz" pos="2264"/>
        <p:guide pos="38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3T20:21:33.337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3T20:21:33.337" idx="3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字魂58号-创中黑" panose="00000500000000000000" charset="-122"/>
              </a:rPr>
              <a:pPr/>
              <a:t>2024/5/14</a:t>
            </a:fld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字魂58号-创中黑" panose="00000500000000000000" charset="-122"/>
              </a:rPr>
              <a:pPr/>
              <a:t>‹#›</a:t>
            </a:fld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241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67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282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26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485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2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385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553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图形"/>
          <p:cNvSpPr/>
          <p:nvPr userDrawn="1"/>
        </p:nvSpPr>
        <p:spPr>
          <a:xfrm>
            <a:off x="3281680" y="465455"/>
            <a:ext cx="329565" cy="329565"/>
          </a:xfrm>
          <a:prstGeom prst="ellipse">
            <a:avLst/>
          </a:prstGeom>
          <a:solidFill>
            <a:srgbClr val="7AB3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633095" y="-714375"/>
            <a:ext cx="1504950" cy="1504950"/>
            <a:chOff x="-911" y="-1028"/>
            <a:chExt cx="2166" cy="2166"/>
          </a:xfrm>
        </p:grpSpPr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</p:grpSp>
      <p:sp>
        <p:nvSpPr>
          <p:cNvPr id="117" name="图形"/>
          <p:cNvSpPr txBox="1"/>
          <p:nvPr userDrawn="1"/>
        </p:nvSpPr>
        <p:spPr>
          <a:xfrm>
            <a:off x="596900" y="465455"/>
            <a:ext cx="324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字魂58号-创中黑" panose="00000500000000000000" charset="-122"/>
              </a:defRPr>
            </a:lvl1pPr>
          </a:lstStyle>
          <a:p>
            <a:pPr lvl="0" algn="l"/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图形"/>
          <p:cNvSpPr/>
          <p:nvPr userDrawn="1"/>
        </p:nvSpPr>
        <p:spPr>
          <a:xfrm>
            <a:off x="3281680" y="465455"/>
            <a:ext cx="329565" cy="329565"/>
          </a:xfrm>
          <a:prstGeom prst="ellipse">
            <a:avLst/>
          </a:prstGeom>
          <a:solidFill>
            <a:srgbClr val="7AB3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633095" y="-714375"/>
            <a:ext cx="1504950" cy="1504950"/>
            <a:chOff x="-911" y="-1028"/>
            <a:chExt cx="2166" cy="2166"/>
          </a:xfrm>
        </p:grpSpPr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</p:grpSp>
      <p:sp>
        <p:nvSpPr>
          <p:cNvPr id="117" name="图形"/>
          <p:cNvSpPr txBox="1"/>
          <p:nvPr userDrawn="1"/>
        </p:nvSpPr>
        <p:spPr>
          <a:xfrm>
            <a:off x="596900" y="465455"/>
            <a:ext cx="329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字魂58号-创中黑" panose="00000500000000000000" charset="-122"/>
              </a:defRPr>
            </a:lvl1pPr>
          </a:lstStyle>
          <a:p>
            <a:pPr lvl="0" algn="l"/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图形"/>
          <p:cNvSpPr/>
          <p:nvPr userDrawn="1"/>
        </p:nvSpPr>
        <p:spPr>
          <a:xfrm>
            <a:off x="3281680" y="465455"/>
            <a:ext cx="329565" cy="329565"/>
          </a:xfrm>
          <a:prstGeom prst="ellipse">
            <a:avLst/>
          </a:prstGeom>
          <a:solidFill>
            <a:srgbClr val="7AB3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633095" y="-714375"/>
            <a:ext cx="1504950" cy="1504950"/>
            <a:chOff x="-911" y="-1028"/>
            <a:chExt cx="2166" cy="2166"/>
          </a:xfrm>
        </p:grpSpPr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</p:grpSp>
      <p:sp>
        <p:nvSpPr>
          <p:cNvPr id="117" name="图形"/>
          <p:cNvSpPr txBox="1"/>
          <p:nvPr userDrawn="1"/>
        </p:nvSpPr>
        <p:spPr>
          <a:xfrm>
            <a:off x="596900" y="465455"/>
            <a:ext cx="345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字魂58号-创中黑" panose="00000500000000000000" charset="-122"/>
              </a:defRPr>
            </a:lvl1pPr>
          </a:lstStyle>
          <a:p>
            <a:pPr lvl="0" algn="l"/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07150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23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71439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17681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09354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98044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7870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85810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86941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03872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54805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5" y="64504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75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6617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69621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36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12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670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348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030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018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1051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274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61" r:id="rId23"/>
    <p:sldLayoutId id="2147483662" r:id="rId24"/>
    <p:sldLayoutId id="2147483663" r:id="rId25"/>
    <p:sldLayoutId id="2147483664" r:id="rId26"/>
    <p:sldLayoutId id="2147483665" r:id="rId27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perv\Desktop\&#1052;&#1077;&#1076;&#1080;&#1072;&#1082;&#1091;&#1093;&#1085;&#1103;\&#1052;&#1091;&#1088;&#1086;&#1084;&#1089;&#1082;&#1080;&#1081;%20&#1084;&#1077;&#1088;&#1080;&#1076;&#1080;&#1072;&#1085;%20&#1089;&#1102;&#1078;&#1077;&#1090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comments" Target="../comments/commen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perv\Desktop\&#1052;&#1077;&#1076;&#1080;&#1072;&#1082;&#1091;&#1093;&#1085;&#1103;\&#1055;&#1086;&#1087;&#1086;&#1074;&#1072;%20&#1048;.&#1053;.%20-%20&#1076;&#1083;&#1103;%2014.05.2024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形"/>
          <p:cNvSpPr/>
          <p:nvPr/>
        </p:nvSpPr>
        <p:spPr>
          <a:xfrm>
            <a:off x="-2334260" y="-2563495"/>
            <a:ext cx="5401945" cy="5401945"/>
          </a:xfrm>
          <a:prstGeom prst="ellipse">
            <a:avLst/>
          </a:prstGeom>
          <a:gradFill>
            <a:gsLst>
              <a:gs pos="5000">
                <a:srgbClr val="096AED">
                  <a:alpha val="4000"/>
                </a:srgbClr>
              </a:gs>
              <a:gs pos="100000">
                <a:srgbClr val="0695F0">
                  <a:alpha val="23000"/>
                </a:srgbClr>
              </a:gs>
            </a:gsLst>
            <a:lin ang="27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图形"/>
          <p:cNvSpPr/>
          <p:nvPr/>
        </p:nvSpPr>
        <p:spPr>
          <a:xfrm flipV="1">
            <a:off x="0" y="0"/>
            <a:ext cx="1982470" cy="18281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963" h="888">
                <a:moveTo>
                  <a:pt x="0" y="42"/>
                </a:moveTo>
                <a:cubicBezTo>
                  <a:pt x="76" y="15"/>
                  <a:pt x="158" y="0"/>
                  <a:pt x="243" y="0"/>
                </a:cubicBezTo>
                <a:cubicBezTo>
                  <a:pt x="641" y="0"/>
                  <a:pt x="963" y="322"/>
                  <a:pt x="963" y="720"/>
                </a:cubicBezTo>
                <a:cubicBezTo>
                  <a:pt x="963" y="778"/>
                  <a:pt x="956" y="834"/>
                  <a:pt x="943" y="888"/>
                </a:cubicBezTo>
                <a:lnTo>
                  <a:pt x="0" y="888"/>
                </a:lnTo>
                <a:lnTo>
                  <a:pt x="0" y="42"/>
                </a:lnTo>
                <a:close/>
              </a:path>
            </a:pathLst>
          </a:custGeom>
          <a:gradFill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图形"/>
          <p:cNvGrpSpPr/>
          <p:nvPr/>
        </p:nvGrpSpPr>
        <p:grpSpPr>
          <a:xfrm>
            <a:off x="7200900" y="2178050"/>
            <a:ext cx="8634095" cy="8634095"/>
            <a:chOff x="7170" y="5823"/>
            <a:chExt cx="13597" cy="13597"/>
          </a:xfrm>
        </p:grpSpPr>
        <p:sp>
          <p:nvSpPr>
            <p:cNvPr id="8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图形"/>
          <p:cNvSpPr/>
          <p:nvPr/>
        </p:nvSpPr>
        <p:spPr>
          <a:xfrm>
            <a:off x="461010" y="676703"/>
            <a:ext cx="11269980" cy="548195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cs typeface="+mn-ea"/>
                <a:sym typeface="+mn-lt"/>
              </a:rPr>
              <a:t>https://disk.yandex.ru/d/X4bjzT4GvG5uvA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图形"/>
          <p:cNvSpPr txBox="1"/>
          <p:nvPr/>
        </p:nvSpPr>
        <p:spPr>
          <a:xfrm>
            <a:off x="856616" y="2532162"/>
            <a:ext cx="10396739" cy="203132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6000" b="1" dirty="0" smtClean="0">
                <a:ln>
                  <a:noFill/>
                </a:ln>
                <a:solidFill>
                  <a:srgbClr val="096AED"/>
                </a:solidFill>
                <a:effectLst/>
                <a:cs typeface="+mn-ea"/>
                <a:sym typeface="+mn-lt"/>
              </a:rPr>
              <a:t>Фестиваль </a:t>
            </a:r>
            <a:r>
              <a:rPr lang="ru-RU" altLang="zh-CN" sz="6000" b="1" dirty="0" err="1" smtClean="0">
                <a:ln>
                  <a:noFill/>
                </a:ln>
                <a:solidFill>
                  <a:srgbClr val="096AED"/>
                </a:solidFill>
                <a:effectLst/>
                <a:cs typeface="+mn-ea"/>
                <a:sym typeface="+mn-lt"/>
              </a:rPr>
              <a:t>медиатворчества</a:t>
            </a:r>
            <a:endParaRPr lang="ru-RU" altLang="zh-CN" sz="6000" b="1" dirty="0" smtClean="0">
              <a:ln>
                <a:noFill/>
              </a:ln>
              <a:solidFill>
                <a:srgbClr val="096AED"/>
              </a:solidFill>
              <a:effectLst/>
              <a:cs typeface="+mn-ea"/>
              <a:sym typeface="+mn-lt"/>
            </a:endParaRPr>
          </a:p>
          <a:p>
            <a:pPr algn="ctr"/>
            <a:r>
              <a:rPr lang="ru-RU" altLang="zh-CN" sz="6600" b="1" dirty="0" smtClean="0">
                <a:ln>
                  <a:noFill/>
                </a:ln>
                <a:solidFill>
                  <a:srgbClr val="096AED"/>
                </a:solidFill>
                <a:effectLst/>
                <a:cs typeface="+mn-ea"/>
                <a:sym typeface="+mn-lt"/>
              </a:rPr>
              <a:t>«Медиа-ЛЕТО»</a:t>
            </a:r>
            <a:endParaRPr lang="zh-CN" altLang="en-US" sz="6600" b="1" dirty="0">
              <a:ln>
                <a:noFill/>
              </a:ln>
              <a:solidFill>
                <a:srgbClr val="096AED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图形"/>
          <p:cNvSpPr/>
          <p:nvPr/>
        </p:nvSpPr>
        <p:spPr>
          <a:xfrm>
            <a:off x="10673012" y="5153271"/>
            <a:ext cx="746791" cy="689916"/>
          </a:xfrm>
          <a:prstGeom prst="ellipse">
            <a:avLst/>
          </a:prstGeom>
          <a:solidFill>
            <a:srgbClr val="096AED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Рисунок 14" descr="При поддержке_синий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0874" y="959389"/>
            <a:ext cx="1421810" cy="703156"/>
          </a:xfrm>
          <a:prstGeom prst="rect">
            <a:avLst/>
          </a:prstGeom>
        </p:spPr>
      </p:pic>
      <p:pic>
        <p:nvPicPr>
          <p:cNvPr id="16" name="Рисунок 15" descr="Медиалето-черный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865D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20141" y="997528"/>
            <a:ext cx="1422395" cy="800098"/>
          </a:xfrm>
          <a:prstGeom prst="rect">
            <a:avLst/>
          </a:prstGeom>
        </p:spPr>
      </p:pic>
      <p:pic>
        <p:nvPicPr>
          <p:cNvPr id="20" name="Рисунок 19" descr="C8IhJZILojR7e6IWqQmg0_YAVOpHpEE1dR.jpg"/>
          <p:cNvPicPr>
            <a:picLocks noChangeAspect="1"/>
          </p:cNvPicPr>
          <p:nvPr/>
        </p:nvPicPr>
        <p:blipFill>
          <a:blip r:embed="rId5" cstate="print"/>
          <a:srcRect b="20833"/>
          <a:stretch>
            <a:fillRect/>
          </a:stretch>
        </p:blipFill>
        <p:spPr>
          <a:xfrm>
            <a:off x="3525981" y="945572"/>
            <a:ext cx="1656709" cy="7377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192658" y="168069"/>
            <a:ext cx="11872210" cy="6509073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2098964" y="493981"/>
            <a:ext cx="9900721" cy="11111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Загородный оздоровительно-образовательный 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лагерь «Ясный»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38" y="325884"/>
            <a:ext cx="1626426" cy="158606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984" y="2286000"/>
            <a:ext cx="5172362" cy="3564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67" y="2294959"/>
            <a:ext cx="5631026" cy="3752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8880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119921" y="116114"/>
            <a:ext cx="11872210" cy="6509073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2015837" y="369290"/>
            <a:ext cx="9931894" cy="111117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Загородный оздоровительно-образовательный лагерь «Озерный»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558"/>
          <a:stretch>
            <a:fillRect/>
          </a:stretch>
        </p:blipFill>
        <p:spPr>
          <a:xfrm>
            <a:off x="754457" y="2788454"/>
            <a:ext cx="3576556" cy="3290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286" y="254397"/>
            <a:ext cx="1660086" cy="1670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3" t="7232" r="6666" b="22485"/>
          <a:stretch/>
        </p:blipFill>
        <p:spPr>
          <a:xfrm>
            <a:off x="4908855" y="2047008"/>
            <a:ext cx="6611076" cy="4023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7132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уромский меридиан сюже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图形"/>
          <p:cNvGrpSpPr/>
          <p:nvPr/>
        </p:nvGrpSpPr>
        <p:grpSpPr>
          <a:xfrm>
            <a:off x="-2297687" y="2710941"/>
            <a:ext cx="5750959" cy="6095992"/>
            <a:chOff x="7170" y="5823"/>
            <a:chExt cx="13597" cy="13597"/>
          </a:xfrm>
        </p:grpSpPr>
        <p:sp>
          <p:nvSpPr>
            <p:cNvPr id="44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405039" y="347076"/>
            <a:ext cx="10808283" cy="6074506"/>
            <a:chOff x="-878" y="583"/>
            <a:chExt cx="15304" cy="8086"/>
          </a:xfrm>
        </p:grpSpPr>
        <p:sp>
          <p:nvSpPr>
            <p:cNvPr id="31" name="图形"/>
            <p:cNvSpPr/>
            <p:nvPr/>
          </p:nvSpPr>
          <p:spPr>
            <a:xfrm>
              <a:off x="1316" y="3111"/>
              <a:ext cx="13110" cy="5518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图形"/>
            <p:cNvSpPr/>
            <p:nvPr/>
          </p:nvSpPr>
          <p:spPr>
            <a:xfrm flipH="1">
              <a:off x="13514" y="7827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670" y="3064"/>
              <a:ext cx="13426" cy="749"/>
              <a:chOff x="670" y="2728"/>
              <a:chExt cx="13426" cy="749"/>
            </a:xfrm>
          </p:grpSpPr>
          <p:sp>
            <p:nvSpPr>
              <p:cNvPr id="71" name="图形"/>
              <p:cNvSpPr/>
              <p:nvPr/>
            </p:nvSpPr>
            <p:spPr>
              <a:xfrm flipV="1">
                <a:off x="670" y="2728"/>
                <a:ext cx="532" cy="532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srgbClr val="7AB3FA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图形"/>
              <p:cNvSpPr/>
              <p:nvPr/>
            </p:nvSpPr>
            <p:spPr>
              <a:xfrm flipV="1">
                <a:off x="757" y="2845"/>
                <a:ext cx="331" cy="3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图形"/>
              <p:cNvSpPr txBox="1"/>
              <p:nvPr/>
            </p:nvSpPr>
            <p:spPr>
              <a:xfrm>
                <a:off x="1646" y="3096"/>
                <a:ext cx="12450" cy="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altLang="zh-CN" sz="1200" dirty="0">
                  <a:solidFill>
                    <a:srgbClr val="096AED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sp>
          <p:nvSpPr>
            <p:cNvPr id="118" name="图形"/>
            <p:cNvSpPr txBox="1"/>
            <p:nvPr/>
          </p:nvSpPr>
          <p:spPr>
            <a:xfrm>
              <a:off x="1569" y="583"/>
              <a:ext cx="10681" cy="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altLang="zh-CN" sz="4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Цель и задачи проекта</a:t>
              </a:r>
              <a:endPara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图形"/>
            <p:cNvSpPr/>
            <p:nvPr/>
          </p:nvSpPr>
          <p:spPr>
            <a:xfrm>
              <a:off x="6494" y="1715"/>
              <a:ext cx="519" cy="519"/>
            </a:xfrm>
            <a:prstGeom prst="ellipse">
              <a:avLst/>
            </a:prstGeom>
            <a:solidFill>
              <a:srgbClr val="7AB3FA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图形"/>
            <p:cNvSpPr/>
            <p:nvPr/>
          </p:nvSpPr>
          <p:spPr>
            <a:xfrm>
              <a:off x="-878" y="746"/>
              <a:ext cx="2178" cy="1989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88271" y="1178430"/>
            <a:ext cx="90349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96AED"/>
                </a:solidFill>
              </a:rPr>
              <a:t>Цель: </a:t>
            </a:r>
            <a:r>
              <a:rPr lang="ru-RU" dirty="0" smtClean="0"/>
              <a:t>Демонстрация </a:t>
            </a:r>
            <a:r>
              <a:rPr lang="ru-RU" dirty="0"/>
              <a:t>результатов творческой деятельности детей и молодежи в загородных оздоровительных лагерях. Поддержка и развитие </a:t>
            </a:r>
            <a:r>
              <a:rPr lang="ru-RU" dirty="0" err="1"/>
              <a:t>социальноактивной</a:t>
            </a:r>
            <a:r>
              <a:rPr lang="ru-RU" dirty="0"/>
              <a:t> творческой одаренности детей в области медиа и информационных технологий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096AED"/>
                </a:solidFill>
              </a:rPr>
              <a:t>Задачи: </a:t>
            </a:r>
          </a:p>
          <a:p>
            <a:r>
              <a:rPr lang="ru-RU" sz="2000" dirty="0" smtClean="0"/>
              <a:t>1.Создание </a:t>
            </a:r>
            <a:r>
              <a:rPr lang="ru-RU" sz="2000" dirty="0"/>
              <a:t>курса обучающего контента по направлению медиа для детей и молодежи</a:t>
            </a:r>
          </a:p>
          <a:p>
            <a:r>
              <a:rPr lang="ru-RU" sz="2000" dirty="0"/>
              <a:t>2. Создание единого информационно-образовательного пространства загородных оздоровительных лагерей</a:t>
            </a:r>
          </a:p>
          <a:p>
            <a:r>
              <a:rPr lang="ru-RU" sz="2000" dirty="0"/>
              <a:t>3. Популяризация профессий сферы медиа и коммуникаций среди детей и молодежи</a:t>
            </a:r>
          </a:p>
          <a:p>
            <a:r>
              <a:rPr lang="ru-RU" sz="2000" dirty="0"/>
              <a:t>4. Вовлечение участников проекта в работу информационно-</a:t>
            </a:r>
            <a:r>
              <a:rPr lang="ru-RU" sz="2000" dirty="0" err="1"/>
              <a:t>медийного</a:t>
            </a:r>
            <a:r>
              <a:rPr lang="ru-RU" sz="2000" dirty="0"/>
              <a:t> направления "Движения Первых"</a:t>
            </a:r>
          </a:p>
          <a:p>
            <a:r>
              <a:rPr lang="ru-RU" sz="2000" dirty="0"/>
              <a:t>5. Вовлечение детей социально-незащищенных категорий, я также стоящих на всех видах учета в мероприятия проекта</a:t>
            </a:r>
          </a:p>
          <a:p>
            <a:r>
              <a:rPr lang="ru-RU" sz="2000" dirty="0"/>
              <a:t>6. Информационное освещение реализации проекта</a:t>
            </a:r>
          </a:p>
        </p:txBody>
      </p:sp>
      <p:pic>
        <p:nvPicPr>
          <p:cNvPr id="19" name="Рисунок 18" descr="При поддержке_синий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064" y="891836"/>
            <a:ext cx="1122218" cy="5549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形"/>
          <p:cNvSpPr/>
          <p:nvPr/>
        </p:nvSpPr>
        <p:spPr>
          <a:xfrm>
            <a:off x="-2334260" y="-2563495"/>
            <a:ext cx="5401945" cy="5401945"/>
          </a:xfrm>
          <a:prstGeom prst="ellipse">
            <a:avLst/>
          </a:prstGeom>
          <a:gradFill>
            <a:gsLst>
              <a:gs pos="5000">
                <a:srgbClr val="096AED">
                  <a:alpha val="4000"/>
                </a:srgbClr>
              </a:gs>
              <a:gs pos="100000">
                <a:srgbClr val="0695F0">
                  <a:alpha val="23000"/>
                </a:srgbClr>
              </a:gs>
            </a:gsLst>
            <a:lin ang="27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图形"/>
          <p:cNvSpPr/>
          <p:nvPr/>
        </p:nvSpPr>
        <p:spPr>
          <a:xfrm flipV="1">
            <a:off x="0" y="0"/>
            <a:ext cx="1982470" cy="18281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963" h="888">
                <a:moveTo>
                  <a:pt x="0" y="42"/>
                </a:moveTo>
                <a:cubicBezTo>
                  <a:pt x="76" y="15"/>
                  <a:pt x="158" y="0"/>
                  <a:pt x="243" y="0"/>
                </a:cubicBezTo>
                <a:cubicBezTo>
                  <a:pt x="641" y="0"/>
                  <a:pt x="963" y="322"/>
                  <a:pt x="963" y="720"/>
                </a:cubicBezTo>
                <a:cubicBezTo>
                  <a:pt x="963" y="778"/>
                  <a:pt x="956" y="834"/>
                  <a:pt x="943" y="888"/>
                </a:cubicBezTo>
                <a:lnTo>
                  <a:pt x="0" y="888"/>
                </a:lnTo>
                <a:lnTo>
                  <a:pt x="0" y="42"/>
                </a:lnTo>
                <a:close/>
              </a:path>
            </a:pathLst>
          </a:custGeom>
          <a:gradFill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图形"/>
          <p:cNvGrpSpPr/>
          <p:nvPr/>
        </p:nvGrpSpPr>
        <p:grpSpPr>
          <a:xfrm>
            <a:off x="7200900" y="2178050"/>
            <a:ext cx="8634095" cy="8634095"/>
            <a:chOff x="7170" y="5823"/>
            <a:chExt cx="13597" cy="13597"/>
          </a:xfrm>
        </p:grpSpPr>
        <p:sp>
          <p:nvSpPr>
            <p:cNvPr id="8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图形"/>
          <p:cNvSpPr/>
          <p:nvPr/>
        </p:nvSpPr>
        <p:spPr>
          <a:xfrm>
            <a:off x="461010" y="676703"/>
            <a:ext cx="11269980" cy="548195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cs typeface="+mn-ea"/>
                <a:sym typeface="+mn-lt"/>
              </a:rPr>
              <a:t>https://disk.yandex.ru/d/X4bjzT4GvG5uvA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图形"/>
          <p:cNvSpPr txBox="1"/>
          <p:nvPr/>
        </p:nvSpPr>
        <p:spPr>
          <a:xfrm>
            <a:off x="856616" y="1908708"/>
            <a:ext cx="10396739" cy="369331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5400" dirty="0" smtClean="0">
                <a:solidFill>
                  <a:srgbClr val="096AED"/>
                </a:solidFill>
                <a:cs typeface="+mn-ea"/>
                <a:sym typeface="+mn-lt"/>
              </a:rPr>
              <a:t>Обучающий тренинг для педагогического и вожатского состава ЗООЛ</a:t>
            </a:r>
          </a:p>
          <a:p>
            <a:pPr algn="ctr"/>
            <a:r>
              <a:rPr lang="ru-RU" altLang="zh-CN" sz="7200" b="1" dirty="0" smtClean="0">
                <a:solidFill>
                  <a:srgbClr val="096AED"/>
                </a:solidFill>
                <a:cs typeface="+mn-ea"/>
                <a:sym typeface="+mn-lt"/>
              </a:rPr>
              <a:t>«</a:t>
            </a:r>
            <a:r>
              <a:rPr lang="ru-RU" altLang="zh-CN" sz="7200" b="1" dirty="0" err="1" smtClean="0">
                <a:solidFill>
                  <a:srgbClr val="096AED"/>
                </a:solidFill>
                <a:cs typeface="+mn-ea"/>
                <a:sym typeface="+mn-lt"/>
              </a:rPr>
              <a:t>Медиа-кухня</a:t>
            </a:r>
            <a:r>
              <a:rPr lang="ru-RU" altLang="zh-CN" sz="7200" b="1" dirty="0" smtClean="0">
                <a:solidFill>
                  <a:srgbClr val="096AED"/>
                </a:solidFill>
                <a:cs typeface="+mn-ea"/>
                <a:sym typeface="+mn-lt"/>
              </a:rPr>
              <a:t>»</a:t>
            </a:r>
            <a:endParaRPr lang="zh-CN" altLang="en-US" sz="6600" b="1" dirty="0">
              <a:ln>
                <a:noFill/>
              </a:ln>
              <a:solidFill>
                <a:srgbClr val="096AED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图形"/>
          <p:cNvSpPr/>
          <p:nvPr/>
        </p:nvSpPr>
        <p:spPr>
          <a:xfrm>
            <a:off x="10673012" y="5153271"/>
            <a:ext cx="746791" cy="689916"/>
          </a:xfrm>
          <a:prstGeom prst="ellipse">
            <a:avLst/>
          </a:prstGeom>
          <a:solidFill>
            <a:srgbClr val="096AED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Рисунок 14" descr="При поддержке_синий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0874" y="959389"/>
            <a:ext cx="1421810" cy="703156"/>
          </a:xfrm>
          <a:prstGeom prst="rect">
            <a:avLst/>
          </a:prstGeom>
        </p:spPr>
      </p:pic>
      <p:pic>
        <p:nvPicPr>
          <p:cNvPr id="16" name="Рисунок 15" descr="Медиалето-черный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5320141" y="997528"/>
            <a:ext cx="1422395" cy="800098"/>
          </a:xfrm>
          <a:prstGeom prst="rect">
            <a:avLst/>
          </a:prstGeom>
        </p:spPr>
      </p:pic>
      <p:pic>
        <p:nvPicPr>
          <p:cNvPr id="20" name="Рисунок 19" descr="C8IhJZILojR7e6IWqQmg0_YAVOpHpEE1dR.jpg"/>
          <p:cNvPicPr>
            <a:picLocks noChangeAspect="1"/>
          </p:cNvPicPr>
          <p:nvPr/>
        </p:nvPicPr>
        <p:blipFill>
          <a:blip r:embed="rId5" cstate="print"/>
          <a:srcRect b="20833"/>
          <a:stretch>
            <a:fillRect/>
          </a:stretch>
        </p:blipFill>
        <p:spPr>
          <a:xfrm>
            <a:off x="3525981" y="945572"/>
            <a:ext cx="1656709" cy="7377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509155" y="471324"/>
            <a:ext cx="11211790" cy="5998749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046670" y="842929"/>
            <a:ext cx="10260718" cy="7830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Научный руководитель экспериментальной площадки Центра внешкольной работы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8944" y="2286000"/>
            <a:ext cx="4260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Попова Ирина Николаевна, ведущий научный сотрудник НИЦ социализации и </a:t>
            </a:r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персонализации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образования детей ФИРО </a:t>
            </a:r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РАНХиГС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, к.п.н., доцент, Почетный работник общего образования РФ.</a:t>
            </a:r>
            <a:endParaRPr lang="ru-RU" altLang="zh-CN" sz="24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2" name="Рисунок 11" descr="5937f741237693bc434dc4d961ec0148_XL.jpg"/>
          <p:cNvPicPr>
            <a:picLocks noChangeAspect="1"/>
          </p:cNvPicPr>
          <p:nvPr/>
        </p:nvPicPr>
        <p:blipFill>
          <a:blip r:embed="rId4" cstate="print"/>
          <a:srcRect r="30809"/>
          <a:stretch>
            <a:fillRect/>
          </a:stretch>
        </p:blipFill>
        <p:spPr>
          <a:xfrm>
            <a:off x="884959" y="2083809"/>
            <a:ext cx="5931477" cy="3895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2661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опова И.Н. - для 14.05.202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477">
        <p:fade/>
      </p:transition>
    </mc:Choice>
    <mc:Fallback>
      <p:transition spd="med" advTm="6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845127" y="471324"/>
            <a:ext cx="10590415" cy="5998749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2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81751" y="603939"/>
            <a:ext cx="10260718" cy="7830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Команда проекта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635"/>
          <a:stretch>
            <a:fillRect/>
          </a:stretch>
        </p:blipFill>
        <p:spPr>
          <a:xfrm>
            <a:off x="2088572" y="1698671"/>
            <a:ext cx="3127078" cy="3300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90" t="16107" r="482" b="23908"/>
          <a:stretch>
            <a:fillRect/>
          </a:stretch>
        </p:blipFill>
        <p:spPr>
          <a:xfrm>
            <a:off x="7065820" y="1704110"/>
            <a:ext cx="3148446" cy="3286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81990" y="5164282"/>
            <a:ext cx="441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Руководитель проекта – </a:t>
            </a:r>
          </a:p>
          <a:p>
            <a:pPr algn="ctr"/>
            <a:r>
              <a:rPr lang="ru-RU" altLang="zh-CN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Алексеева Галина Георгиевна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2983" y="5191992"/>
            <a:ext cx="4869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Менеджер проекта – </a:t>
            </a:r>
          </a:p>
          <a:p>
            <a:pPr algn="ctr"/>
            <a:r>
              <a:rPr lang="ru-RU" altLang="zh-CN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Астафьева Наталья Сергеевна</a:t>
            </a:r>
            <a:endParaRPr lang="zh-CN" altLang="en-US" sz="2400" b="1" i="1" dirty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2661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498764" y="342900"/>
            <a:ext cx="11222181" cy="5985164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92142" y="438232"/>
            <a:ext cx="10260718" cy="8738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Команда проекта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12" r="8317" b="41204"/>
          <a:stretch>
            <a:fillRect/>
          </a:stretch>
        </p:blipFill>
        <p:spPr>
          <a:xfrm>
            <a:off x="8208818" y="1589810"/>
            <a:ext cx="2951018" cy="2951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" r="60880" b="32224"/>
          <a:stretch/>
        </p:blipFill>
        <p:spPr>
          <a:xfrm>
            <a:off x="1132608" y="1662544"/>
            <a:ext cx="3069005" cy="2992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775" y="4878684"/>
            <a:ext cx="11847225" cy="12928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Педагоги городской детской медиа школы и телестудии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Переходный возраст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Петрова Анна Юрьевна, Иванов Максим Александрович,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Корнилова Анастасия Алексеевна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75" t="23636" r="47398" b="27716"/>
          <a:stretch>
            <a:fillRect/>
          </a:stretch>
        </p:blipFill>
        <p:spPr>
          <a:xfrm>
            <a:off x="4738255" y="1631371"/>
            <a:ext cx="2973165" cy="2919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119921" y="116114"/>
            <a:ext cx="11872210" cy="6509073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865251" y="327726"/>
            <a:ext cx="10056585" cy="11111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Загородный оздоровительно-образовательный 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лагерь «Белый городок»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0787" y="1671704"/>
            <a:ext cx="7978477" cy="4481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8" t="23149" r="36759" b="13669"/>
          <a:stretch/>
        </p:blipFill>
        <p:spPr>
          <a:xfrm>
            <a:off x="363683" y="300748"/>
            <a:ext cx="1947836" cy="1756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3419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135</Words>
  <Application>Microsoft Office PowerPoint</Application>
  <PresentationFormat>Произвольный</PresentationFormat>
  <Paragraphs>49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www.jpppt.com</vt:lpstr>
      <vt:lpstr>Office Theme</vt:lpstr>
      <vt:lpstr>Слайд 1</vt:lpstr>
      <vt:lpstr>Слайд 2</vt:lpstr>
      <vt:lpstr>Слайд 3</vt:lpstr>
      <vt:lpstr>Слайд 4</vt:lpstr>
      <vt:lpstr>Научный руководитель экспериментальной площадки Центра внешкольной работы</vt:lpstr>
      <vt:lpstr>Слайд 6</vt:lpstr>
      <vt:lpstr>Команда проекта</vt:lpstr>
      <vt:lpstr>Команда проекта</vt:lpstr>
      <vt:lpstr>Загородный оздоровительно-образовательный  лагерь «Белый городок»</vt:lpstr>
      <vt:lpstr>Загородный оздоровительно-образовательный  лагерь «Ясный»</vt:lpstr>
      <vt:lpstr>Загородный оздоровительно-образовательный лагерь «Озерный»</vt:lpstr>
    </vt:vector>
  </TitlesOfParts>
  <Manager>www.freeppt7.com</Manager>
  <Company>www.freeppt7.com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perv</cp:lastModifiedBy>
  <cp:revision>396</cp:revision>
  <dcterms:created xsi:type="dcterms:W3CDTF">2019-06-19T02:08:00Z</dcterms:created>
  <dcterms:modified xsi:type="dcterms:W3CDTF">2024-05-14T09:35:18Z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2052-11.1.0.11372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