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sldIdLst>
    <p:sldId id="256" r:id="rId2"/>
    <p:sldId id="303" r:id="rId3"/>
    <p:sldId id="305" r:id="rId4"/>
    <p:sldId id="307" r:id="rId5"/>
    <p:sldId id="306" r:id="rId6"/>
    <p:sldId id="308" r:id="rId7"/>
    <p:sldId id="309" r:id="rId8"/>
    <p:sldId id="311" r:id="rId9"/>
    <p:sldId id="312" r:id="rId10"/>
    <p:sldId id="310" r:id="rId11"/>
    <p:sldId id="304" r:id="rId12"/>
    <p:sldId id="313" r:id="rId13"/>
    <p:sldId id="314" r:id="rId14"/>
    <p:sldId id="315" r:id="rId15"/>
    <p:sldId id="30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A0246"/>
    <a:srgbClr val="0000CC"/>
    <a:srgbClr val="008080"/>
    <a:srgbClr val="008000"/>
    <a:srgbClr val="FF6600"/>
    <a:srgbClr val="800080"/>
    <a:srgbClr val="6600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03485-CE09-40E4-8ED7-760EE48693BC}" type="datetimeFigureOut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508BA-8741-4943-8AE1-4AA5C99A6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4302B-5415-4C16-A2DB-5C2D52E72208}" type="datetimeFigureOut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DAE96-CC95-40E5-9940-7F6BA83C95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4442D-6F43-4B62-8C78-47DA1433EC19}" type="datetimeFigureOut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83347-E27C-40D8-AE7C-0256251324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A8180-38D1-4735-A866-B6C519B75EF0}" type="datetimeFigureOut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8D1DD-2E92-4EC9-9CCB-8FC3341762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02309-2453-45DF-AEA9-12D49176F936}" type="datetimeFigureOut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99E1-15EA-4BFE-A809-2290542B55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BC4BB-674B-4BE0-B5C6-9E0F6BCC1B5C}" type="datetimeFigureOut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65A14-EFC1-4DB9-A7E0-0E9C49E73C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72C17-D250-4B4E-9C0D-F1D5667A3F5D}" type="datetimeFigureOut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75C0-BE8F-425E-9D9E-09C076AEE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55A015-5AD2-4BCF-A542-761151AE8E43}" type="datetimeFigureOut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5F822-6F8F-43D5-B795-CEDF7642D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A0C59-1EA5-4A46-AD9C-7DEC97AF0C01}" type="datetimeFigureOut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551F2-35FC-436A-B2CA-844BD601E0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11299-98E5-4BF9-9C53-006CED3C2E6A}" type="datetimeFigureOut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1AB2-C3A8-4A59-AE9C-9DBAC10809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1347BB-1976-4E99-99DE-722B41E16847}" type="datetimeFigureOut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7BD90E4-631F-4703-9C88-51EB9C56C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CF8ED82-5EF8-4EA8-8E32-062C4560CB40}" type="datetimeFigureOut">
              <a:rPr lang="ru-RU" smtClean="0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236B01E-73C3-4D43-BC69-8CDB267674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3935" y="548680"/>
            <a:ext cx="7776864" cy="4536504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ru-RU" sz="4000" dirty="0">
                <a:solidFill>
                  <a:schemeClr val="tx1"/>
                </a:solidFill>
                <a:effectLst/>
              </a:rPr>
            </a:br>
            <a:br>
              <a:rPr lang="ru-RU" sz="4000" dirty="0">
                <a:solidFill>
                  <a:schemeClr val="tx1"/>
                </a:solidFill>
                <a:effectLst/>
              </a:rPr>
            </a:br>
            <a:br>
              <a:rPr lang="ru-RU" sz="4000" dirty="0">
                <a:solidFill>
                  <a:schemeClr val="tx1"/>
                </a:solidFill>
                <a:effectLst/>
              </a:rPr>
            </a:br>
            <a:r>
              <a:rPr lang="ru-RU" sz="4000" dirty="0">
                <a:solidFill>
                  <a:schemeClr val="tx1"/>
                </a:solidFill>
                <a:effectLst/>
              </a:rPr>
              <a:t>Социализация детей с ОВЗ и детей с инвалидностью средствами вокально-эстрадного искусства.</a:t>
            </a:r>
            <a:br>
              <a:rPr lang="ru-RU" sz="4000" dirty="0">
                <a:solidFill>
                  <a:schemeClr val="tx1"/>
                </a:solidFill>
                <a:effectLst/>
              </a:rPr>
            </a:br>
            <a:br>
              <a:rPr lang="ru-RU" sz="4000" b="1" i="1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2" y="5085184"/>
            <a:ext cx="6840735" cy="1512168"/>
          </a:xfrm>
        </p:spPr>
        <p:txBody>
          <a:bodyPr tIns="0" rIns="45720" bIns="0" anchor="b">
            <a:noAutofit/>
          </a:bodyPr>
          <a:lstStyle/>
          <a:p>
            <a:pPr algn="r" eaLnBrk="1" hangingPunct="1">
              <a:defRPr/>
            </a:pPr>
            <a:r>
              <a:rPr lang="ru-RU" sz="2000" b="1" dirty="0"/>
              <a:t>Николаева И.Г.,</a:t>
            </a:r>
          </a:p>
          <a:p>
            <a:pPr algn="r" eaLnBrk="1" hangingPunct="1">
              <a:defRPr/>
            </a:pPr>
            <a:r>
              <a:rPr lang="ru-RU" sz="2000" b="1" dirty="0"/>
              <a:t> педагог дополнительного образования</a:t>
            </a:r>
          </a:p>
          <a:p>
            <a:pPr algn="r" eaLnBrk="1" hangingPunct="1">
              <a:defRPr/>
            </a:pPr>
            <a:r>
              <a:rPr lang="ru-RU" sz="2000" b="1" dirty="0"/>
              <a:t> 2022 г., апрель</a:t>
            </a:r>
          </a:p>
          <a:p>
            <a:pPr algn="r" eaLnBrk="1" hangingPunct="1">
              <a:defRPr/>
            </a:pPr>
            <a:endParaRPr lang="ru-RU" sz="2000" i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Ансамблевое пение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841559-488B-496F-8A95-769A9C584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9" t="1" b="23076"/>
          <a:stretch/>
        </p:blipFill>
        <p:spPr>
          <a:xfrm>
            <a:off x="0" y="1775989"/>
            <a:ext cx="4211960" cy="2160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846A8A-F1DB-4C66-9B6C-554A905E1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t="27952" r="16139" b="35299"/>
          <a:stretch/>
        </p:blipFill>
        <p:spPr>
          <a:xfrm rot="10800000">
            <a:off x="0" y="4113076"/>
            <a:ext cx="6444716" cy="25202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043094-5ADE-4211-9CD4-6C191D7F42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9178" r="31490" b="21823"/>
          <a:stretch/>
        </p:blipFill>
        <p:spPr>
          <a:xfrm>
            <a:off x="4300032" y="1603686"/>
            <a:ext cx="4843968" cy="25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9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847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Индивидуальный образовательный маршрут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13601" r="4851" b="19201"/>
          <a:stretch/>
        </p:blipFill>
        <p:spPr>
          <a:xfrm rot="5400000">
            <a:off x="-105717" y="2283358"/>
            <a:ext cx="3316049" cy="2150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27163"/>
          <a:stretch/>
        </p:blipFill>
        <p:spPr>
          <a:xfrm>
            <a:off x="6421939" y="1700808"/>
            <a:ext cx="2376264" cy="2833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6650" r="45275" b="27626"/>
          <a:stretch/>
        </p:blipFill>
        <p:spPr>
          <a:xfrm>
            <a:off x="2764140" y="2708920"/>
            <a:ext cx="3536052" cy="40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4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Внеклассные мероприятия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/>
          <a:stretch/>
        </p:blipFill>
        <p:spPr>
          <a:xfrm>
            <a:off x="264420" y="1259435"/>
            <a:ext cx="3574600" cy="2897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284984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6" t="15728" r="7664"/>
          <a:stretch/>
        </p:blipFill>
        <p:spPr>
          <a:xfrm>
            <a:off x="5016300" y="1228152"/>
            <a:ext cx="3600400" cy="301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Работа с родителями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5" y="1412776"/>
            <a:ext cx="5645742" cy="31757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D4C37-371D-48F0-BAD0-259B77F48D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5350" r="24234" b="14300"/>
          <a:stretch/>
        </p:blipFill>
        <p:spPr>
          <a:xfrm>
            <a:off x="5901806" y="1628800"/>
            <a:ext cx="3053454" cy="4824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75919-1BD4-43CC-813E-51F72EA4B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4150" b="40150"/>
          <a:stretch/>
        </p:blipFill>
        <p:spPr>
          <a:xfrm>
            <a:off x="755576" y="4409728"/>
            <a:ext cx="408620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0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17031" y="567354"/>
            <a:ext cx="75249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Результативность вокально-творческой деятельности детей с ОВЗ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и инвалидностью с 2018 по 2022 годы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78863"/>
              </p:ext>
            </p:extLst>
          </p:nvPr>
        </p:nvGraphicFramePr>
        <p:xfrm>
          <a:off x="467543" y="1484781"/>
          <a:ext cx="8208912" cy="4565340"/>
        </p:xfrm>
        <a:graphic>
          <a:graphicData uri="http://schemas.openxmlformats.org/drawingml/2006/table">
            <a:tbl>
              <a:tblPr firstRow="1" firstCol="1" bandRow="1"/>
              <a:tblGrid>
                <a:gridCol w="57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7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26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Результат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Уровень мероприятия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3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Фестиваль «Тридцать историй Любви»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Областной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6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Конкурс-фестиваль «Вдохновение планеты»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 место 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Международный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26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Конкурс-фестиваль «В душе моей Россия»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Международный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26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Фестиваль «Моя семья»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Межрегиональный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63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Конкурс-фестиваль «ДоРеМикс»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Международный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26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Конкурс видеороликов «Я расскажу вам о Победе»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Сертификат Участника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Всероссийский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26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Фестиваль-конкурс «Звонкие голоса» «Вокальный ансамбль»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Уровень учреждения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26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Фестиваль-конкурс «Грани таланта» «Вокальный ансамбль»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Уровень учреждения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726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Фестиваль-конкурс «Мир без границ» «Эстрадный вокал. Соло.»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Межрегиональный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77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dirty="0"/>
          </a:p>
          <a:p>
            <a:pPr algn="ctr" eaLnBrk="1" hangingPunct="1">
              <a:buFontTx/>
              <a:buNone/>
            </a:pPr>
            <a:endParaRPr lang="ru-RU" dirty="0"/>
          </a:p>
          <a:p>
            <a:pPr algn="ctr" eaLnBrk="1" hangingPunct="1">
              <a:buFontTx/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64250"/>
            <a:ext cx="7416824" cy="29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 «особого» ребенка интересен и пуглив.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 «особого» ребенка безобразен и красив.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Неуклюж, порою странен, добродушен и открыт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 «особого» ребенка. Иногда он нас страшит.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он агрессивен? Почему он так закрыт?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он так испуган? Почему не говорит?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 «особого» ребенка – он закрыт от глаз чужих.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 «особого» ребенка допускает лишь своих!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ts val="1575"/>
              </a:lnSpc>
              <a:spcAft>
                <a:spcPts val="0"/>
              </a:spcAft>
            </a:pPr>
            <a:endParaRPr lang="ru-RU" sz="2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lnSpc>
                <a:spcPts val="1575"/>
              </a:lnSpc>
              <a:spcAft>
                <a:spcPts val="0"/>
              </a:spcAft>
            </a:pPr>
            <a:r>
              <a:rPr lang="ru-RU" sz="20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Калиман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Наталья Адамовна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33059"/>
            <a:ext cx="3618148" cy="24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4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Методика музыкотерапии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556793"/>
            <a:ext cx="6984776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Вокалотерапия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1275" indent="450215" algn="ctr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 b="27951"/>
          <a:stretch/>
        </p:blipFill>
        <p:spPr>
          <a:xfrm rot="10800000">
            <a:off x="827584" y="2276872"/>
            <a:ext cx="7776864" cy="43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1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/>
              <a:t>Игротерапия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8000" r="2750" b="8000"/>
          <a:stretch/>
        </p:blipFill>
        <p:spPr>
          <a:xfrm rot="10800000">
            <a:off x="883686" y="1556792"/>
            <a:ext cx="745282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1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/>
              <a:t>Сказкотерапия</a:t>
            </a:r>
            <a:endParaRPr lang="ru-RU" sz="4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10CB57-4E42-4EDA-90AE-25E036604E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-19801" r="4851" b="-10199"/>
          <a:stretch/>
        </p:blipFill>
        <p:spPr>
          <a:xfrm rot="5400000">
            <a:off x="2910719" y="769801"/>
            <a:ext cx="4536504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5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Улыбкотерапия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2" y="1556792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1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305800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Применение вокально-логопедических, </a:t>
            </a:r>
            <a:r>
              <a:rPr lang="ru-RU" sz="3200" b="1" dirty="0" err="1">
                <a:solidFill>
                  <a:srgbClr val="C00000"/>
                </a:solidFill>
              </a:rPr>
              <a:t>фонопедических</a:t>
            </a:r>
            <a:r>
              <a:rPr lang="ru-RU" sz="3200" b="1" dirty="0">
                <a:solidFill>
                  <a:srgbClr val="C00000"/>
                </a:solidFill>
              </a:rPr>
              <a:t> упражнений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 и дыхательного тренинга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996952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Вокально-логопедические упражнения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                  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Голосовые игры.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Артикуляционный массаж В.В. Емельянова.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Скороговорки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Резонаторный массаж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Е. А.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Алмазовой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Музыкальные игры с использованием пальчикового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праксиса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807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Фонопедические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упражнения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развитие певческого голоса;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профилактика заболеваний гортани;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развитие музыкального слуха;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развитие фонетического слуха;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развитие речи.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2248" y="2348880"/>
            <a:ext cx="4404552" cy="3303414"/>
          </a:xfrm>
        </p:spPr>
      </p:pic>
    </p:spTree>
    <p:extLst>
      <p:ext uri="{BB962C8B-B14F-4D97-AF65-F5344CB8AC3E}">
        <p14:creationId xmlns:p14="http://schemas.microsoft.com/office/powerpoint/2010/main" val="368866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39" y="1556792"/>
            <a:ext cx="8229600" cy="504056"/>
          </a:xfrm>
        </p:spPr>
        <p:txBody>
          <a:bodyPr>
            <a:noAutofit/>
          </a:bodyPr>
          <a:lstStyle/>
          <a:p>
            <a:pPr algn="ctr"/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Упражнения для развития дыхания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Упражнения дыхательной гимнастики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А.Н.Стрельниковой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Упражнения для развития «длительного» дыхания </a:t>
            </a:r>
          </a:p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Долгоговорки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Дыхательный африканский тренинг.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0227" y="2204864"/>
            <a:ext cx="4596573" cy="3447430"/>
          </a:xfrm>
        </p:spPr>
      </p:pic>
    </p:spTree>
    <p:extLst>
      <p:ext uri="{BB962C8B-B14F-4D97-AF65-F5344CB8AC3E}">
        <p14:creationId xmlns:p14="http://schemas.microsoft.com/office/powerpoint/2010/main" val="3325294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1826</TotalTime>
  <Words>365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   Социализация детей с ОВЗ и детей с инвалидностью средствами вокально-эстрадного искусства.  </vt:lpstr>
      <vt:lpstr>Презентация PowerPoint</vt:lpstr>
      <vt:lpstr>Методика музыкотерапии</vt:lpstr>
      <vt:lpstr>Игротерапия</vt:lpstr>
      <vt:lpstr>Сказкотерапия</vt:lpstr>
      <vt:lpstr>Улыбкотерапия</vt:lpstr>
      <vt:lpstr>Применение вокально-логопедических, фонопедических упражнений  и дыхательного тренинга</vt:lpstr>
      <vt:lpstr>Фонопедические упражнения</vt:lpstr>
      <vt:lpstr>        Упражнения для развития дыхания </vt:lpstr>
      <vt:lpstr>Ансамблевое пение </vt:lpstr>
      <vt:lpstr>Индивидуальный образовательный маршрут</vt:lpstr>
      <vt:lpstr>Внеклассные мероприятия</vt:lpstr>
      <vt:lpstr>Работа с родителями</vt:lpstr>
      <vt:lpstr>Презентация PowerPoint</vt:lpstr>
      <vt:lpstr>Презентация PowerPoint</vt:lpstr>
    </vt:vector>
  </TitlesOfParts>
  <Company>семья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образовательный маршрут</dc:title>
  <dc:creator>саша</dc:creator>
  <cp:lastModifiedBy>Ирина Николаева</cp:lastModifiedBy>
  <cp:revision>123</cp:revision>
  <dcterms:created xsi:type="dcterms:W3CDTF">2009-09-09T18:36:33Z</dcterms:created>
  <dcterms:modified xsi:type="dcterms:W3CDTF">2022-04-13T20:17:21Z</dcterms:modified>
</cp:coreProperties>
</file>