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754" y="-8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373B5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07123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373B5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07123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373B5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373B5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62000" y="495299"/>
            <a:ext cx="10648949" cy="592454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86380" y="841628"/>
            <a:ext cx="7619238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373B5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27380" y="2300985"/>
            <a:ext cx="10727055" cy="29521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07123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ordify.ru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yandex.ru/project/alice/yagpt/index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porfirevich.ru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gerwin.io/ru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Deepfake" TargetMode="External"/><Relationship Id="rId5" Type="http://schemas.openxmlformats.org/officeDocument/2006/relationships/hyperlink" Target="https://apps.apple.com/ru/app/%D1%88%D0%B5%D0%B4%D0%B5%D0%B2%D1%80%D1%83%D0%BC/id1671837122" TargetMode="External"/><Relationship Id="rId4" Type="http://schemas.openxmlformats.org/officeDocument/2006/relationships/hyperlink" Target="https://play.google.com/store/apps/details?id=com.yandex.shedevrus&amp;hl=ru&amp;gl=US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otzyvmarketing.ru/neurotexter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begemot.ai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turbotext.pro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66800" y="2819400"/>
            <a:ext cx="10210800" cy="1064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4105"/>
              </a:lnSpc>
              <a:spcBef>
                <a:spcPts val="100"/>
              </a:spcBef>
            </a:pPr>
            <a:r>
              <a:rPr sz="4800" dirty="0" err="1" smtClean="0"/>
              <a:t>Нейросет</a:t>
            </a:r>
            <a:r>
              <a:rPr lang="ru-RU" sz="4800" dirty="0" err="1" smtClean="0"/>
              <a:t>ь</a:t>
            </a:r>
            <a:r>
              <a:rPr lang="ru-RU" sz="4800" dirty="0" smtClean="0"/>
              <a:t> </a:t>
            </a:r>
            <a:r>
              <a:rPr lang="ru-RU" sz="4800" spc="-75" dirty="0" smtClean="0"/>
              <a:t>- </a:t>
            </a:r>
            <a:r>
              <a:rPr lang="ru-RU" sz="4800" dirty="0" err="1" smtClean="0"/>
              <a:t>хайп</a:t>
            </a:r>
            <a:r>
              <a:rPr lang="ru-RU" sz="4800" dirty="0" smtClean="0"/>
              <a:t> </a:t>
            </a:r>
            <a:br>
              <a:rPr lang="ru-RU" sz="4800" dirty="0" smtClean="0"/>
            </a:br>
            <a:r>
              <a:rPr lang="ru-RU" sz="4800" dirty="0" smtClean="0"/>
              <a:t>или реальный инструмент?</a:t>
            </a:r>
            <a:endParaRPr sz="4800" spc="-6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14400" y="4343400"/>
            <a:ext cx="3810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noProof="0" dirty="0" smtClean="0">
                <a:solidFill>
                  <a:srgbClr val="373B58"/>
                </a:solidFill>
                <a:latin typeface="Arial"/>
                <a:ea typeface="+mj-ea"/>
                <a:cs typeface="Arial"/>
              </a:rPr>
              <a:t>Генерация полезных материалов для педагога</a:t>
            </a:r>
            <a:endParaRPr kumimoji="0" lang="ru-RU" b="1" i="0" u="none" strike="noStrike" kern="0" cap="none" spc="-60" normalizeH="0" baseline="0" noProof="0" dirty="0" smtClean="0">
              <a:ln>
                <a:noFill/>
              </a:ln>
              <a:solidFill>
                <a:srgbClr val="373B58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0851" y="289559"/>
            <a:ext cx="11149584" cy="631240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2300427"/>
            <a:ext cx="10069830" cy="2586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435258"/>
                </a:solidFill>
                <a:latin typeface="Arial"/>
                <a:cs typeface="Arial"/>
              </a:rPr>
              <a:t>У</a:t>
            </a:r>
            <a:r>
              <a:rPr sz="2400" b="1" spc="-70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2400" b="1" spc="-35" dirty="0">
                <a:solidFill>
                  <a:srgbClr val="435258"/>
                </a:solidFill>
                <a:latin typeface="Arial"/>
                <a:cs typeface="Arial"/>
              </a:rPr>
              <a:t>TurboText</a:t>
            </a:r>
            <a:r>
              <a:rPr sz="2400" b="1" spc="-45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435258"/>
                </a:solidFill>
                <a:latin typeface="Arial"/>
                <a:cs typeface="Arial"/>
              </a:rPr>
              <a:t>есть</a:t>
            </a:r>
            <a:r>
              <a:rPr sz="2400" b="1" spc="-30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435258"/>
                </a:solidFill>
                <a:latin typeface="Arial"/>
                <a:cs typeface="Arial"/>
              </a:rPr>
              <a:t>2</a:t>
            </a:r>
            <a:r>
              <a:rPr sz="2400" b="1" spc="-50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435258"/>
                </a:solidFill>
                <a:latin typeface="Arial"/>
                <a:cs typeface="Arial"/>
              </a:rPr>
              <a:t>тарифа:</a:t>
            </a:r>
            <a:endParaRPr sz="2400">
              <a:latin typeface="Arial"/>
              <a:cs typeface="Arial"/>
            </a:endParaRPr>
          </a:p>
          <a:p>
            <a:pPr marL="12700" marR="868680" indent="-8255">
              <a:lnSpc>
                <a:spcPct val="100000"/>
              </a:lnSpc>
              <a:spcBef>
                <a:spcPts val="5"/>
              </a:spcBef>
              <a:buSzPct val="95833"/>
              <a:buChar char="•"/>
              <a:tabLst>
                <a:tab pos="118745" algn="l"/>
              </a:tabLst>
            </a:pPr>
            <a:r>
              <a:rPr sz="2400" spc="-10" dirty="0">
                <a:solidFill>
                  <a:srgbClr val="435258"/>
                </a:solidFill>
                <a:latin typeface="Arial"/>
                <a:cs typeface="Arial"/>
              </a:rPr>
              <a:t>	Бесплатный</a:t>
            </a:r>
            <a:r>
              <a:rPr sz="2400" spc="-60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35258"/>
                </a:solidFill>
                <a:latin typeface="Arial"/>
                <a:cs typeface="Arial"/>
              </a:rPr>
              <a:t>–</a:t>
            </a:r>
            <a:r>
              <a:rPr sz="2400" spc="-40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35258"/>
                </a:solidFill>
                <a:latin typeface="Arial"/>
                <a:cs typeface="Arial"/>
              </a:rPr>
              <a:t>все</a:t>
            </a:r>
            <a:r>
              <a:rPr sz="2400" spc="-45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435258"/>
                </a:solidFill>
                <a:latin typeface="Arial"/>
                <a:cs typeface="Arial"/>
              </a:rPr>
              <a:t>генераторы,</a:t>
            </a:r>
            <a:r>
              <a:rPr sz="2400" spc="-40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35258"/>
                </a:solidFill>
                <a:latin typeface="Arial"/>
                <a:cs typeface="Arial"/>
              </a:rPr>
              <a:t>до</a:t>
            </a:r>
            <a:r>
              <a:rPr sz="2400" spc="-55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35258"/>
                </a:solidFill>
                <a:latin typeface="Arial"/>
                <a:cs typeface="Arial"/>
              </a:rPr>
              <a:t>2</a:t>
            </a:r>
            <a:r>
              <a:rPr sz="2400" spc="-40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35258"/>
                </a:solidFill>
                <a:latin typeface="Arial"/>
                <a:cs typeface="Arial"/>
              </a:rPr>
              <a:t>генераций</a:t>
            </a:r>
            <a:r>
              <a:rPr sz="2400" spc="-40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35258"/>
                </a:solidFill>
                <a:latin typeface="Arial"/>
                <a:cs typeface="Arial"/>
              </a:rPr>
              <a:t>в</a:t>
            </a:r>
            <a:r>
              <a:rPr sz="2400" spc="-55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35258"/>
                </a:solidFill>
                <a:latin typeface="Arial"/>
                <a:cs typeface="Arial"/>
              </a:rPr>
              <a:t>день</a:t>
            </a:r>
            <a:r>
              <a:rPr sz="2400" spc="-50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35258"/>
                </a:solidFill>
                <a:latin typeface="Arial"/>
                <a:cs typeface="Arial"/>
              </a:rPr>
              <a:t>в</a:t>
            </a:r>
            <a:r>
              <a:rPr sz="2400" spc="-50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35258"/>
                </a:solidFill>
                <a:latin typeface="Arial"/>
                <a:cs typeface="Arial"/>
              </a:rPr>
              <a:t>порядке очереди.</a:t>
            </a:r>
            <a:endParaRPr sz="2400">
              <a:latin typeface="Arial"/>
              <a:cs typeface="Arial"/>
            </a:endParaRPr>
          </a:p>
          <a:p>
            <a:pPr marL="12700" marR="933450" indent="-8255">
              <a:lnSpc>
                <a:spcPct val="100000"/>
              </a:lnSpc>
              <a:buSzPct val="95833"/>
              <a:buChar char="•"/>
              <a:tabLst>
                <a:tab pos="118745" algn="l"/>
              </a:tabLst>
            </a:pPr>
            <a:r>
              <a:rPr sz="2400" dirty="0">
                <a:solidFill>
                  <a:srgbClr val="435258"/>
                </a:solidFill>
                <a:latin typeface="Arial"/>
                <a:cs typeface="Arial"/>
              </a:rPr>
              <a:t>	Pro</a:t>
            </a:r>
            <a:r>
              <a:rPr sz="2400" spc="-40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35258"/>
                </a:solidFill>
                <a:latin typeface="Arial"/>
                <a:cs typeface="Arial"/>
              </a:rPr>
              <a:t>–</a:t>
            </a:r>
            <a:r>
              <a:rPr sz="2400" spc="-50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35258"/>
                </a:solidFill>
                <a:latin typeface="Arial"/>
                <a:cs typeface="Arial"/>
              </a:rPr>
              <a:t>все</a:t>
            </a:r>
            <a:r>
              <a:rPr sz="2400" spc="-45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435258"/>
                </a:solidFill>
                <a:latin typeface="Arial"/>
                <a:cs typeface="Arial"/>
              </a:rPr>
              <a:t>генераторы,</a:t>
            </a:r>
            <a:r>
              <a:rPr sz="2400" spc="-40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35258"/>
                </a:solidFill>
                <a:latin typeface="Arial"/>
                <a:cs typeface="Arial"/>
              </a:rPr>
              <a:t>до</a:t>
            </a:r>
            <a:r>
              <a:rPr sz="2400" spc="-55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35258"/>
                </a:solidFill>
                <a:latin typeface="Arial"/>
                <a:cs typeface="Arial"/>
              </a:rPr>
              <a:t>200</a:t>
            </a:r>
            <a:r>
              <a:rPr sz="2400" spc="-35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35258"/>
                </a:solidFill>
                <a:latin typeface="Arial"/>
                <a:cs typeface="Arial"/>
              </a:rPr>
              <a:t>генераций</a:t>
            </a:r>
            <a:r>
              <a:rPr sz="2400" spc="-45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35258"/>
                </a:solidFill>
                <a:latin typeface="Arial"/>
                <a:cs typeface="Arial"/>
              </a:rPr>
              <a:t>в</a:t>
            </a:r>
            <a:r>
              <a:rPr sz="2400" spc="-50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35258"/>
                </a:solidFill>
                <a:latin typeface="Arial"/>
                <a:cs typeface="Arial"/>
              </a:rPr>
              <a:t>день</a:t>
            </a:r>
            <a:r>
              <a:rPr sz="2400" spc="-40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35258"/>
                </a:solidFill>
                <a:latin typeface="Arial"/>
                <a:cs typeface="Arial"/>
              </a:rPr>
              <a:t>в</a:t>
            </a:r>
            <a:r>
              <a:rPr sz="2400" spc="-55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35258"/>
                </a:solidFill>
                <a:latin typeface="Arial"/>
                <a:cs typeface="Arial"/>
              </a:rPr>
              <a:t>приоритетном порядке.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2400" dirty="0">
                <a:solidFill>
                  <a:srgbClr val="435258"/>
                </a:solidFill>
                <a:latin typeface="Arial"/>
                <a:cs typeface="Arial"/>
              </a:rPr>
              <a:t>Платная</a:t>
            </a:r>
            <a:r>
              <a:rPr sz="2400" spc="-80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35258"/>
                </a:solidFill>
                <a:latin typeface="Arial"/>
                <a:cs typeface="Arial"/>
              </a:rPr>
              <a:t>подписка</a:t>
            </a:r>
            <a:r>
              <a:rPr sz="2400" spc="-80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35258"/>
                </a:solidFill>
                <a:latin typeface="Arial"/>
                <a:cs typeface="Arial"/>
              </a:rPr>
              <a:t>стоит</a:t>
            </a:r>
            <a:r>
              <a:rPr sz="2400" spc="-85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35258"/>
                </a:solidFill>
                <a:latin typeface="Arial"/>
                <a:cs typeface="Arial"/>
              </a:rPr>
              <a:t>от</a:t>
            </a:r>
            <a:r>
              <a:rPr sz="2400" spc="-70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35258"/>
                </a:solidFill>
                <a:latin typeface="Arial"/>
                <a:cs typeface="Arial"/>
              </a:rPr>
              <a:t>150</a:t>
            </a:r>
            <a:r>
              <a:rPr sz="2400" spc="-60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35258"/>
                </a:solidFill>
                <a:latin typeface="Arial"/>
                <a:cs typeface="Arial"/>
              </a:rPr>
              <a:t>руб./день.</a:t>
            </a:r>
            <a:r>
              <a:rPr sz="2400" spc="-100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35258"/>
                </a:solidFill>
                <a:latin typeface="Arial"/>
                <a:cs typeface="Arial"/>
              </a:rPr>
              <a:t>Ее</a:t>
            </a:r>
            <a:r>
              <a:rPr sz="2400" spc="-75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35258"/>
                </a:solidFill>
                <a:latin typeface="Arial"/>
                <a:cs typeface="Arial"/>
              </a:rPr>
              <a:t>можно</a:t>
            </a:r>
            <a:r>
              <a:rPr sz="2400" spc="-85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35258"/>
                </a:solidFill>
                <a:latin typeface="Arial"/>
                <a:cs typeface="Arial"/>
              </a:rPr>
              <a:t>оформить</a:t>
            </a:r>
            <a:r>
              <a:rPr sz="2400" spc="-70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35258"/>
                </a:solidFill>
                <a:latin typeface="Arial"/>
                <a:cs typeface="Arial"/>
              </a:rPr>
              <a:t>на</a:t>
            </a:r>
            <a:r>
              <a:rPr sz="2400" spc="-60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435258"/>
                </a:solidFill>
                <a:latin typeface="Arial"/>
                <a:cs typeface="Arial"/>
              </a:rPr>
              <a:t>срок </a:t>
            </a:r>
            <a:r>
              <a:rPr sz="2400" dirty="0">
                <a:solidFill>
                  <a:srgbClr val="435258"/>
                </a:solidFill>
                <a:latin typeface="Arial"/>
                <a:cs typeface="Arial"/>
              </a:rPr>
              <a:t>от</a:t>
            </a:r>
            <a:r>
              <a:rPr sz="2400" spc="-55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35258"/>
                </a:solidFill>
                <a:latin typeface="Arial"/>
                <a:cs typeface="Arial"/>
              </a:rPr>
              <a:t>1</a:t>
            </a:r>
            <a:r>
              <a:rPr sz="2400" spc="-50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35258"/>
                </a:solidFill>
                <a:latin typeface="Arial"/>
                <a:cs typeface="Arial"/>
              </a:rPr>
              <a:t>до</a:t>
            </a:r>
            <a:r>
              <a:rPr sz="2400" spc="-50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35258"/>
                </a:solidFill>
                <a:latin typeface="Arial"/>
                <a:cs typeface="Arial"/>
              </a:rPr>
              <a:t>365</a:t>
            </a:r>
            <a:r>
              <a:rPr sz="2400" spc="-40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35258"/>
                </a:solidFill>
                <a:latin typeface="Arial"/>
                <a:cs typeface="Arial"/>
              </a:rPr>
              <a:t>дней,</a:t>
            </a:r>
            <a:r>
              <a:rPr sz="2400" spc="-65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35258"/>
                </a:solidFill>
                <a:latin typeface="Arial"/>
                <a:cs typeface="Arial"/>
              </a:rPr>
              <a:t>чем</a:t>
            </a:r>
            <a:r>
              <a:rPr sz="2400" spc="-60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35258"/>
                </a:solidFill>
                <a:latin typeface="Arial"/>
                <a:cs typeface="Arial"/>
              </a:rPr>
              <a:t>дольше</a:t>
            </a:r>
            <a:r>
              <a:rPr sz="2400" spc="-55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35258"/>
                </a:solidFill>
                <a:latin typeface="Arial"/>
                <a:cs typeface="Arial"/>
              </a:rPr>
              <a:t>–</a:t>
            </a:r>
            <a:r>
              <a:rPr sz="2400" spc="-50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35258"/>
                </a:solidFill>
                <a:latin typeface="Arial"/>
                <a:cs typeface="Arial"/>
              </a:rPr>
              <a:t>тем</a:t>
            </a:r>
            <a:r>
              <a:rPr sz="2400" spc="-70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35258"/>
                </a:solidFill>
                <a:latin typeface="Arial"/>
                <a:cs typeface="Arial"/>
              </a:rPr>
              <a:t>дешевле</a:t>
            </a:r>
            <a:r>
              <a:rPr sz="2400" spc="-40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35258"/>
                </a:solidFill>
                <a:latin typeface="Arial"/>
                <a:cs typeface="Arial"/>
              </a:rPr>
              <a:t>(скидка</a:t>
            </a:r>
            <a:r>
              <a:rPr sz="2400" spc="-70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35258"/>
                </a:solidFill>
                <a:latin typeface="Arial"/>
                <a:cs typeface="Arial"/>
              </a:rPr>
              <a:t>до</a:t>
            </a:r>
            <a:r>
              <a:rPr sz="2400" spc="-50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35258"/>
                </a:solidFill>
                <a:latin typeface="Arial"/>
                <a:cs typeface="Arial"/>
              </a:rPr>
              <a:t>65%).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37226" y="841628"/>
            <a:ext cx="17189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435258"/>
                </a:solidFill>
              </a:rPr>
              <a:t>Wordify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24890" y="1792351"/>
            <a:ext cx="1070673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dirty="0">
                <a:solidFill>
                  <a:srgbClr val="435258"/>
                </a:solidFill>
                <a:latin typeface="Arial"/>
                <a:cs typeface="Arial"/>
              </a:rPr>
              <a:t>Сайт:</a:t>
            </a:r>
            <a:r>
              <a:rPr sz="1800" i="1" spc="-25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i="1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https://wordify.ru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Сервис</a:t>
            </a:r>
            <a:r>
              <a:rPr sz="1800" spc="-40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пишет</a:t>
            </a:r>
            <a:r>
              <a:rPr sz="1800" spc="-35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тексты</a:t>
            </a:r>
            <a:r>
              <a:rPr sz="1800" spc="-40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по</a:t>
            </a:r>
            <a:r>
              <a:rPr sz="1800" spc="-35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запросу</a:t>
            </a:r>
            <a:r>
              <a:rPr sz="1800" spc="-30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для</a:t>
            </a:r>
            <a:r>
              <a:rPr sz="1800" spc="-50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любых</a:t>
            </a:r>
            <a:r>
              <a:rPr sz="1800" spc="-60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целей</a:t>
            </a:r>
            <a:r>
              <a:rPr sz="1800" spc="-35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–</a:t>
            </a:r>
            <a:r>
              <a:rPr sz="1800" spc="-45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например,</a:t>
            </a:r>
            <a:r>
              <a:rPr sz="1800" spc="-25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посты</a:t>
            </a:r>
            <a:r>
              <a:rPr sz="1800" spc="-35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для</a:t>
            </a:r>
            <a:r>
              <a:rPr sz="1800" spc="-55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соцсетей,</a:t>
            </a:r>
            <a:r>
              <a:rPr sz="1800" spc="-45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35258"/>
                </a:solidFill>
                <a:latin typeface="Arial"/>
                <a:cs typeface="Arial"/>
              </a:rPr>
              <a:t>школьные 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рефераты,</a:t>
            </a:r>
            <a:r>
              <a:rPr sz="1800" spc="-45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35258"/>
                </a:solidFill>
                <a:latin typeface="Arial"/>
                <a:cs typeface="Arial"/>
              </a:rPr>
              <a:t>бизнес-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планы,</a:t>
            </a:r>
            <a:r>
              <a:rPr sz="1800" spc="-55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описания</a:t>
            </a:r>
            <a:r>
              <a:rPr sz="1800" spc="-50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для</a:t>
            </a:r>
            <a:r>
              <a:rPr sz="1800" spc="-65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товаров.</a:t>
            </a:r>
            <a:r>
              <a:rPr sz="1800" spc="-40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Нейросеть</a:t>
            </a:r>
            <a:r>
              <a:rPr sz="1800" spc="-45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35258"/>
                </a:solidFill>
                <a:latin typeface="Arial"/>
                <a:cs typeface="Arial"/>
              </a:rPr>
              <a:t>работает</a:t>
            </a:r>
            <a:r>
              <a:rPr sz="1800" spc="-60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на</a:t>
            </a:r>
            <a:r>
              <a:rPr sz="1800" spc="-55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основе</a:t>
            </a:r>
            <a:r>
              <a:rPr sz="1800" spc="-35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языковых</a:t>
            </a:r>
            <a:r>
              <a:rPr sz="1800" spc="-50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35258"/>
                </a:solidFill>
                <a:latin typeface="Arial"/>
                <a:cs typeface="Arial"/>
              </a:rPr>
              <a:t>моделей </a:t>
            </a:r>
            <a:r>
              <a:rPr sz="1800" spc="-30" dirty="0">
                <a:solidFill>
                  <a:srgbClr val="435258"/>
                </a:solidFill>
                <a:latin typeface="Arial"/>
                <a:cs typeface="Arial"/>
              </a:rPr>
              <a:t>GPT,</a:t>
            </a:r>
            <a:r>
              <a:rPr sz="1800" spc="-90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которые</a:t>
            </a:r>
            <a:r>
              <a:rPr sz="1800" spc="-80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35258"/>
                </a:solidFill>
                <a:latin typeface="Arial"/>
                <a:cs typeface="Arial"/>
              </a:rPr>
              <a:t>предоставлены</a:t>
            </a:r>
            <a:r>
              <a:rPr sz="1800" spc="-65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35258"/>
                </a:solidFill>
                <a:latin typeface="Arial"/>
                <a:cs typeface="Arial"/>
              </a:rPr>
              <a:t>OpenAI.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5384" y="3049523"/>
            <a:ext cx="11213592" cy="362407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05384" y="746759"/>
            <a:ext cx="4427220" cy="954405"/>
          </a:xfrm>
          <a:prstGeom prst="rect">
            <a:avLst/>
          </a:prstGeom>
          <a:ln w="9144">
            <a:solidFill>
              <a:srgbClr val="4471C4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91440" marR="303530">
              <a:lnSpc>
                <a:spcPct val="100000"/>
              </a:lnSpc>
              <a:spcBef>
                <a:spcPts val="320"/>
              </a:spcBef>
            </a:pPr>
            <a:r>
              <a:rPr sz="1400" spc="-10" dirty="0">
                <a:solidFill>
                  <a:srgbClr val="435258"/>
                </a:solidFill>
                <a:latin typeface="Arial"/>
                <a:cs typeface="Arial"/>
              </a:rPr>
              <a:t>Попробовать</a:t>
            </a:r>
            <a:r>
              <a:rPr sz="1400" spc="-35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35258"/>
                </a:solidFill>
                <a:latin typeface="Arial"/>
                <a:cs typeface="Arial"/>
              </a:rPr>
              <a:t>Wordify</a:t>
            </a:r>
            <a:r>
              <a:rPr sz="1400" spc="-40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35258"/>
                </a:solidFill>
                <a:latin typeface="Arial"/>
                <a:cs typeface="Arial"/>
              </a:rPr>
              <a:t>можно</a:t>
            </a:r>
            <a:r>
              <a:rPr sz="1400" spc="-20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435258"/>
                </a:solidFill>
                <a:latin typeface="Arial"/>
                <a:cs typeface="Arial"/>
              </a:rPr>
              <a:t>бесплатно.</a:t>
            </a:r>
            <a:r>
              <a:rPr sz="1400" spc="-50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435258"/>
                </a:solidFill>
                <a:latin typeface="Arial"/>
                <a:cs typeface="Arial"/>
              </a:rPr>
              <a:t>Для </a:t>
            </a:r>
            <a:r>
              <a:rPr sz="1400" spc="-10" dirty="0">
                <a:solidFill>
                  <a:srgbClr val="435258"/>
                </a:solidFill>
                <a:latin typeface="Arial"/>
                <a:cs typeface="Arial"/>
              </a:rPr>
              <a:t>тестирования</a:t>
            </a:r>
            <a:r>
              <a:rPr sz="1400" spc="-45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435258"/>
                </a:solidFill>
                <a:latin typeface="Arial"/>
                <a:cs typeface="Arial"/>
              </a:rPr>
              <a:t>предоставляют</a:t>
            </a:r>
            <a:r>
              <a:rPr sz="1400" spc="-40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35258"/>
                </a:solidFill>
                <a:latin typeface="Arial"/>
                <a:cs typeface="Arial"/>
              </a:rPr>
              <a:t>100</a:t>
            </a:r>
            <a:r>
              <a:rPr sz="1400" spc="-25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35258"/>
                </a:solidFill>
                <a:latin typeface="Arial"/>
                <a:cs typeface="Arial"/>
              </a:rPr>
              <a:t>000</a:t>
            </a:r>
            <a:r>
              <a:rPr sz="1400" spc="-30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435258"/>
                </a:solidFill>
                <a:latin typeface="Arial"/>
                <a:cs typeface="Arial"/>
              </a:rPr>
              <a:t>символов.</a:t>
            </a:r>
            <a:endParaRPr sz="1400">
              <a:latin typeface="Arial"/>
              <a:cs typeface="Arial"/>
            </a:endParaRPr>
          </a:p>
          <a:p>
            <a:pPr marL="91440">
              <a:lnSpc>
                <a:spcPct val="100000"/>
              </a:lnSpc>
            </a:pPr>
            <a:r>
              <a:rPr sz="1400" b="1" dirty="0">
                <a:solidFill>
                  <a:srgbClr val="435258"/>
                </a:solidFill>
                <a:latin typeface="Arial"/>
                <a:cs typeface="Arial"/>
              </a:rPr>
              <a:t>Есть</a:t>
            </a:r>
            <a:r>
              <a:rPr sz="1400" b="1" spc="-10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435258"/>
                </a:solidFill>
                <a:latin typeface="Arial"/>
                <a:cs typeface="Arial"/>
              </a:rPr>
              <a:t>5</a:t>
            </a:r>
            <a:r>
              <a:rPr sz="1400" b="1" spc="-15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435258"/>
                </a:solidFill>
                <a:latin typeface="Arial"/>
                <a:cs typeface="Arial"/>
              </a:rPr>
              <a:t>тарифов:</a:t>
            </a:r>
            <a:endParaRPr sz="1400">
              <a:latin typeface="Arial"/>
              <a:cs typeface="Arial"/>
            </a:endParaRPr>
          </a:p>
          <a:p>
            <a:pPr marL="153670" indent="-69850">
              <a:lnSpc>
                <a:spcPct val="100000"/>
              </a:lnSpc>
              <a:buSzPct val="92857"/>
              <a:buChar char="•"/>
              <a:tabLst>
                <a:tab pos="153670" algn="l"/>
              </a:tabLst>
            </a:pPr>
            <a:r>
              <a:rPr sz="1400" dirty="0">
                <a:solidFill>
                  <a:srgbClr val="435258"/>
                </a:solidFill>
                <a:latin typeface="Arial"/>
                <a:cs typeface="Arial"/>
              </a:rPr>
              <a:t>Basic</a:t>
            </a:r>
            <a:r>
              <a:rPr sz="1400" spc="-20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35258"/>
                </a:solidFill>
                <a:latin typeface="Arial"/>
                <a:cs typeface="Arial"/>
              </a:rPr>
              <a:t>(298</a:t>
            </a:r>
            <a:r>
              <a:rPr sz="1400" spc="-45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35258"/>
                </a:solidFill>
                <a:latin typeface="Arial"/>
                <a:cs typeface="Arial"/>
              </a:rPr>
              <a:t>руб.)</a:t>
            </a:r>
            <a:r>
              <a:rPr sz="1400" spc="-15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35258"/>
                </a:solidFill>
                <a:latin typeface="Arial"/>
                <a:cs typeface="Arial"/>
              </a:rPr>
              <a:t>–</a:t>
            </a:r>
            <a:r>
              <a:rPr sz="1400" spc="-15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35258"/>
                </a:solidFill>
                <a:latin typeface="Arial"/>
                <a:cs typeface="Arial"/>
              </a:rPr>
              <a:t>50</a:t>
            </a:r>
            <a:r>
              <a:rPr sz="1400" spc="-30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35258"/>
                </a:solidFill>
                <a:latin typeface="Arial"/>
                <a:cs typeface="Arial"/>
              </a:rPr>
              <a:t>000</a:t>
            </a:r>
            <a:r>
              <a:rPr sz="1400" spc="-30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435258"/>
                </a:solidFill>
                <a:latin typeface="Arial"/>
                <a:cs typeface="Arial"/>
              </a:rPr>
              <a:t>символов;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13553" y="841628"/>
            <a:ext cx="25660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YandexGPT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7310" y="1335404"/>
            <a:ext cx="99148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i="1" dirty="0">
                <a:solidFill>
                  <a:srgbClr val="373B58"/>
                </a:solidFill>
                <a:latin typeface="Arial"/>
                <a:cs typeface="Arial"/>
              </a:rPr>
              <a:t>Сайт: </a:t>
            </a:r>
            <a:r>
              <a:rPr sz="3600" i="1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https://yandex.ru/project/alice/yagpt/index</a:t>
            </a:r>
            <a:endParaRPr sz="36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96240" y="798576"/>
            <a:ext cx="11096625" cy="5880100"/>
            <a:chOff x="396240" y="798576"/>
            <a:chExt cx="11096625" cy="58801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8512" y="1987295"/>
              <a:ext cx="10443972" cy="469087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02336" y="804672"/>
              <a:ext cx="3415665" cy="512445"/>
            </a:xfrm>
            <a:custGeom>
              <a:avLst/>
              <a:gdLst/>
              <a:ahLst/>
              <a:cxnLst/>
              <a:rect l="l" t="t" r="r" b="b"/>
              <a:pathLst>
                <a:path w="3415665" h="512444">
                  <a:moveTo>
                    <a:pt x="3329940" y="0"/>
                  </a:moveTo>
                  <a:lnTo>
                    <a:pt x="85343" y="0"/>
                  </a:lnTo>
                  <a:lnTo>
                    <a:pt x="52126" y="6709"/>
                  </a:lnTo>
                  <a:lnTo>
                    <a:pt x="24998" y="25003"/>
                  </a:lnTo>
                  <a:lnTo>
                    <a:pt x="6707" y="52131"/>
                  </a:lnTo>
                  <a:lnTo>
                    <a:pt x="0" y="85343"/>
                  </a:lnTo>
                  <a:lnTo>
                    <a:pt x="0" y="426719"/>
                  </a:lnTo>
                  <a:lnTo>
                    <a:pt x="6707" y="459932"/>
                  </a:lnTo>
                  <a:lnTo>
                    <a:pt x="24998" y="487060"/>
                  </a:lnTo>
                  <a:lnTo>
                    <a:pt x="52126" y="505354"/>
                  </a:lnTo>
                  <a:lnTo>
                    <a:pt x="85343" y="512063"/>
                  </a:lnTo>
                  <a:lnTo>
                    <a:pt x="3329940" y="512063"/>
                  </a:lnTo>
                  <a:lnTo>
                    <a:pt x="3363152" y="505354"/>
                  </a:lnTo>
                  <a:lnTo>
                    <a:pt x="3390280" y="487060"/>
                  </a:lnTo>
                  <a:lnTo>
                    <a:pt x="3408574" y="459932"/>
                  </a:lnTo>
                  <a:lnTo>
                    <a:pt x="3415284" y="426719"/>
                  </a:lnTo>
                  <a:lnTo>
                    <a:pt x="3415284" y="85343"/>
                  </a:lnTo>
                  <a:lnTo>
                    <a:pt x="3408574" y="52131"/>
                  </a:lnTo>
                  <a:lnTo>
                    <a:pt x="3390280" y="25003"/>
                  </a:lnTo>
                  <a:lnTo>
                    <a:pt x="3363152" y="6709"/>
                  </a:lnTo>
                  <a:lnTo>
                    <a:pt x="332994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02336" y="804672"/>
              <a:ext cx="3415665" cy="512445"/>
            </a:xfrm>
            <a:custGeom>
              <a:avLst/>
              <a:gdLst/>
              <a:ahLst/>
              <a:cxnLst/>
              <a:rect l="l" t="t" r="r" b="b"/>
              <a:pathLst>
                <a:path w="3415665" h="512444">
                  <a:moveTo>
                    <a:pt x="0" y="85343"/>
                  </a:moveTo>
                  <a:lnTo>
                    <a:pt x="6707" y="52131"/>
                  </a:lnTo>
                  <a:lnTo>
                    <a:pt x="24998" y="25003"/>
                  </a:lnTo>
                  <a:lnTo>
                    <a:pt x="52126" y="6709"/>
                  </a:lnTo>
                  <a:lnTo>
                    <a:pt x="85343" y="0"/>
                  </a:lnTo>
                  <a:lnTo>
                    <a:pt x="3329940" y="0"/>
                  </a:lnTo>
                  <a:lnTo>
                    <a:pt x="3363152" y="6709"/>
                  </a:lnTo>
                  <a:lnTo>
                    <a:pt x="3390280" y="25003"/>
                  </a:lnTo>
                  <a:lnTo>
                    <a:pt x="3408574" y="52131"/>
                  </a:lnTo>
                  <a:lnTo>
                    <a:pt x="3415284" y="85343"/>
                  </a:lnTo>
                  <a:lnTo>
                    <a:pt x="3415284" y="426719"/>
                  </a:lnTo>
                  <a:lnTo>
                    <a:pt x="3408574" y="459932"/>
                  </a:lnTo>
                  <a:lnTo>
                    <a:pt x="3390280" y="487060"/>
                  </a:lnTo>
                  <a:lnTo>
                    <a:pt x="3363152" y="505354"/>
                  </a:lnTo>
                  <a:lnTo>
                    <a:pt x="3329940" y="512063"/>
                  </a:lnTo>
                  <a:lnTo>
                    <a:pt x="85343" y="512063"/>
                  </a:lnTo>
                  <a:lnTo>
                    <a:pt x="52126" y="505354"/>
                  </a:lnTo>
                  <a:lnTo>
                    <a:pt x="24998" y="487060"/>
                  </a:lnTo>
                  <a:lnTo>
                    <a:pt x="6707" y="459932"/>
                  </a:lnTo>
                  <a:lnTo>
                    <a:pt x="0" y="426719"/>
                  </a:lnTo>
                  <a:lnTo>
                    <a:pt x="0" y="85343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472946" y="896492"/>
            <a:ext cx="12757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FFFFFF"/>
                </a:solidFill>
                <a:latin typeface="Carlito"/>
                <a:cs typeface="Carlito"/>
              </a:rPr>
              <a:t>БЕСПЛАТНО!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8200" y="1101852"/>
            <a:ext cx="10515600" cy="1325880"/>
          </a:xfrm>
          <a:prstGeom prst="rect">
            <a:avLst/>
          </a:prstGeom>
          <a:ln w="9144">
            <a:solidFill>
              <a:srgbClr val="4471C4"/>
            </a:solidFill>
          </a:ln>
        </p:spPr>
        <p:txBody>
          <a:bodyPr vert="horz" wrap="square" lIns="0" tIns="42545" rIns="0" bIns="0" rtlCol="0">
            <a:spAutoFit/>
          </a:bodyPr>
          <a:lstStyle/>
          <a:p>
            <a:pPr marL="91440" marR="81915" algn="just">
              <a:lnSpc>
                <a:spcPts val="2160"/>
              </a:lnSpc>
              <a:spcBef>
                <a:spcPts val="335"/>
              </a:spcBef>
            </a:pPr>
            <a:r>
              <a:rPr sz="2000" dirty="0">
                <a:solidFill>
                  <a:srgbClr val="373B58"/>
                </a:solidFill>
                <a:latin typeface="Arial"/>
                <a:cs typeface="Arial"/>
              </a:rPr>
              <a:t>По</a:t>
            </a:r>
            <a:r>
              <a:rPr sz="2000" spc="5" dirty="0">
                <a:solidFill>
                  <a:srgbClr val="373B58"/>
                </a:solidFill>
                <a:latin typeface="Arial"/>
                <a:cs typeface="Arial"/>
              </a:rPr>
              <a:t>  </a:t>
            </a:r>
            <a:r>
              <a:rPr sz="2000" dirty="0">
                <a:solidFill>
                  <a:srgbClr val="373B58"/>
                </a:solidFill>
                <a:latin typeface="Arial"/>
                <a:cs typeface="Arial"/>
              </a:rPr>
              <a:t>сравнению</a:t>
            </a:r>
            <a:r>
              <a:rPr sz="2000" spc="10" dirty="0">
                <a:solidFill>
                  <a:srgbClr val="373B58"/>
                </a:solidFill>
                <a:latin typeface="Arial"/>
                <a:cs typeface="Arial"/>
              </a:rPr>
              <a:t>  </a:t>
            </a:r>
            <a:r>
              <a:rPr sz="2000" dirty="0">
                <a:solidFill>
                  <a:srgbClr val="373B58"/>
                </a:solidFill>
                <a:latin typeface="Arial"/>
                <a:cs typeface="Arial"/>
              </a:rPr>
              <a:t>с</a:t>
            </a:r>
            <a:r>
              <a:rPr sz="2000" spc="5" dirty="0">
                <a:solidFill>
                  <a:srgbClr val="373B58"/>
                </a:solidFill>
                <a:latin typeface="Arial"/>
                <a:cs typeface="Arial"/>
              </a:rPr>
              <a:t>  </a:t>
            </a:r>
            <a:r>
              <a:rPr sz="2000" dirty="0">
                <a:solidFill>
                  <a:srgbClr val="373B58"/>
                </a:solidFill>
                <a:latin typeface="Arial"/>
                <a:cs typeface="Arial"/>
              </a:rPr>
              <a:t>прошлой</a:t>
            </a:r>
            <a:r>
              <a:rPr sz="2000" spc="15" dirty="0">
                <a:solidFill>
                  <a:srgbClr val="373B58"/>
                </a:solidFill>
                <a:latin typeface="Arial"/>
                <a:cs typeface="Arial"/>
              </a:rPr>
              <a:t>  </a:t>
            </a:r>
            <a:r>
              <a:rPr sz="2000" dirty="0">
                <a:solidFill>
                  <a:srgbClr val="373B58"/>
                </a:solidFill>
                <a:latin typeface="Arial"/>
                <a:cs typeface="Arial"/>
              </a:rPr>
              <a:t>текстовой</a:t>
            </a:r>
            <a:r>
              <a:rPr sz="2000" spc="10" dirty="0">
                <a:solidFill>
                  <a:srgbClr val="373B58"/>
                </a:solidFill>
                <a:latin typeface="Arial"/>
                <a:cs typeface="Arial"/>
              </a:rPr>
              <a:t>  </a:t>
            </a:r>
            <a:r>
              <a:rPr sz="2000" dirty="0">
                <a:solidFill>
                  <a:srgbClr val="373B58"/>
                </a:solidFill>
                <a:latin typeface="Arial"/>
                <a:cs typeface="Arial"/>
              </a:rPr>
              <a:t>нейросетью</a:t>
            </a:r>
            <a:r>
              <a:rPr sz="2000" spc="10" dirty="0">
                <a:solidFill>
                  <a:srgbClr val="373B58"/>
                </a:solidFill>
                <a:latin typeface="Arial"/>
                <a:cs typeface="Arial"/>
              </a:rPr>
              <a:t>  </a:t>
            </a:r>
            <a:r>
              <a:rPr sz="2000" dirty="0">
                <a:solidFill>
                  <a:srgbClr val="373B58"/>
                </a:solidFill>
                <a:latin typeface="Arial"/>
                <a:cs typeface="Arial"/>
              </a:rPr>
              <a:t>Яндекса</a:t>
            </a:r>
            <a:r>
              <a:rPr sz="2000" spc="5" dirty="0">
                <a:solidFill>
                  <a:srgbClr val="373B58"/>
                </a:solidFill>
                <a:latin typeface="Arial"/>
                <a:cs typeface="Arial"/>
              </a:rPr>
              <a:t>  </a:t>
            </a:r>
            <a:r>
              <a:rPr sz="2000" dirty="0">
                <a:solidFill>
                  <a:srgbClr val="373B58"/>
                </a:solidFill>
                <a:latin typeface="Arial"/>
                <a:cs typeface="Arial"/>
              </a:rPr>
              <a:t>Балабобой</a:t>
            </a:r>
            <a:r>
              <a:rPr sz="2000" spc="-5" dirty="0">
                <a:solidFill>
                  <a:srgbClr val="373B58"/>
                </a:solidFill>
                <a:latin typeface="Arial"/>
                <a:cs typeface="Arial"/>
              </a:rPr>
              <a:t>  </a:t>
            </a:r>
            <a:r>
              <a:rPr sz="2000" dirty="0">
                <a:solidFill>
                  <a:srgbClr val="373B58"/>
                </a:solidFill>
                <a:latin typeface="Arial"/>
                <a:cs typeface="Arial"/>
              </a:rPr>
              <a:t>(2021</a:t>
            </a:r>
            <a:r>
              <a:rPr sz="2000" spc="5" dirty="0">
                <a:solidFill>
                  <a:srgbClr val="373B58"/>
                </a:solidFill>
                <a:latin typeface="Arial"/>
                <a:cs typeface="Arial"/>
              </a:rPr>
              <a:t>  </a:t>
            </a:r>
            <a:r>
              <a:rPr sz="2000" spc="-10" dirty="0">
                <a:solidFill>
                  <a:srgbClr val="373B58"/>
                </a:solidFill>
                <a:latin typeface="Arial"/>
                <a:cs typeface="Arial"/>
              </a:rPr>
              <a:t>года), </a:t>
            </a:r>
            <a:r>
              <a:rPr sz="2000" dirty="0">
                <a:solidFill>
                  <a:srgbClr val="373B58"/>
                </a:solidFill>
                <a:latin typeface="Arial"/>
                <a:cs typeface="Arial"/>
              </a:rPr>
              <a:t>Алиса</a:t>
            </a:r>
            <a:r>
              <a:rPr sz="2000" spc="160" dirty="0">
                <a:solidFill>
                  <a:srgbClr val="373B5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73B58"/>
                </a:solidFill>
                <a:latin typeface="Arial"/>
                <a:cs typeface="Arial"/>
              </a:rPr>
              <a:t>на</a:t>
            </a:r>
            <a:r>
              <a:rPr sz="2000" spc="155" dirty="0">
                <a:solidFill>
                  <a:srgbClr val="373B5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73B58"/>
                </a:solidFill>
                <a:latin typeface="Arial"/>
                <a:cs typeface="Arial"/>
              </a:rPr>
              <a:t>основе</a:t>
            </a:r>
            <a:r>
              <a:rPr sz="2000" spc="155" dirty="0">
                <a:solidFill>
                  <a:srgbClr val="373B5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73B58"/>
                </a:solidFill>
                <a:latin typeface="Arial"/>
                <a:cs typeface="Arial"/>
              </a:rPr>
              <a:t>YandexGPT</a:t>
            </a:r>
            <a:r>
              <a:rPr sz="2000" spc="120" dirty="0">
                <a:solidFill>
                  <a:srgbClr val="373B5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73B58"/>
                </a:solidFill>
                <a:latin typeface="Arial"/>
                <a:cs typeface="Arial"/>
              </a:rPr>
              <a:t>справляется</a:t>
            </a:r>
            <a:r>
              <a:rPr sz="2000" spc="160" dirty="0">
                <a:solidFill>
                  <a:srgbClr val="373B5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73B58"/>
                </a:solidFill>
                <a:latin typeface="Arial"/>
                <a:cs typeface="Arial"/>
              </a:rPr>
              <a:t>с</a:t>
            </a:r>
            <a:r>
              <a:rPr sz="2000" spc="160" dirty="0">
                <a:solidFill>
                  <a:srgbClr val="373B5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73B58"/>
                </a:solidFill>
                <a:latin typeface="Arial"/>
                <a:cs typeface="Arial"/>
              </a:rPr>
              <a:t>задачей</a:t>
            </a:r>
            <a:r>
              <a:rPr sz="2000" spc="140" dirty="0">
                <a:solidFill>
                  <a:srgbClr val="373B5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73B58"/>
                </a:solidFill>
                <a:latin typeface="Arial"/>
                <a:cs typeface="Arial"/>
              </a:rPr>
              <a:t>создания</a:t>
            </a:r>
            <a:r>
              <a:rPr sz="2000" spc="155" dirty="0">
                <a:solidFill>
                  <a:srgbClr val="373B5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73B58"/>
                </a:solidFill>
                <a:latin typeface="Arial"/>
                <a:cs typeface="Arial"/>
              </a:rPr>
              <a:t>текста</a:t>
            </a:r>
            <a:r>
              <a:rPr sz="2000" spc="155" dirty="0">
                <a:solidFill>
                  <a:srgbClr val="373B5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73B58"/>
                </a:solidFill>
                <a:latin typeface="Arial"/>
                <a:cs typeface="Arial"/>
              </a:rPr>
              <a:t>гораздо</a:t>
            </a:r>
            <a:r>
              <a:rPr sz="2000" spc="155" dirty="0">
                <a:solidFill>
                  <a:srgbClr val="373B58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373B58"/>
                </a:solidFill>
                <a:latin typeface="Arial"/>
                <a:cs typeface="Arial"/>
              </a:rPr>
              <a:t>лучше, </a:t>
            </a:r>
            <a:r>
              <a:rPr sz="2000" dirty="0">
                <a:solidFill>
                  <a:srgbClr val="373B58"/>
                </a:solidFill>
                <a:latin typeface="Arial"/>
                <a:cs typeface="Arial"/>
              </a:rPr>
              <a:t>но</a:t>
            </a:r>
            <a:r>
              <a:rPr sz="2000" spc="335" dirty="0">
                <a:solidFill>
                  <a:srgbClr val="373B5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73B58"/>
                </a:solidFill>
                <a:latin typeface="Arial"/>
                <a:cs typeface="Arial"/>
              </a:rPr>
              <a:t>пока</a:t>
            </a:r>
            <a:r>
              <a:rPr sz="2000" spc="335" dirty="0">
                <a:solidFill>
                  <a:srgbClr val="373B5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73B58"/>
                </a:solidFill>
                <a:latin typeface="Arial"/>
                <a:cs typeface="Arial"/>
              </a:rPr>
              <a:t>она</a:t>
            </a:r>
            <a:r>
              <a:rPr sz="2000" spc="320" dirty="0">
                <a:solidFill>
                  <a:srgbClr val="373B5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73B58"/>
                </a:solidFill>
                <a:latin typeface="Arial"/>
                <a:cs typeface="Arial"/>
              </a:rPr>
              <a:t>не</a:t>
            </a:r>
            <a:r>
              <a:rPr sz="2000" spc="335" dirty="0">
                <a:solidFill>
                  <a:srgbClr val="373B5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73B58"/>
                </a:solidFill>
                <a:latin typeface="Arial"/>
                <a:cs typeface="Arial"/>
              </a:rPr>
              <a:t>умеет</a:t>
            </a:r>
            <a:r>
              <a:rPr sz="2000" spc="330" dirty="0">
                <a:solidFill>
                  <a:srgbClr val="373B5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73B58"/>
                </a:solidFill>
                <a:latin typeface="Arial"/>
                <a:cs typeface="Arial"/>
              </a:rPr>
              <a:t>до</a:t>
            </a:r>
            <a:r>
              <a:rPr sz="2000" spc="335" dirty="0">
                <a:solidFill>
                  <a:srgbClr val="373B5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73B58"/>
                </a:solidFill>
                <a:latin typeface="Arial"/>
                <a:cs typeface="Arial"/>
              </a:rPr>
              <a:t>конца</a:t>
            </a:r>
            <a:r>
              <a:rPr sz="2000" spc="330" dirty="0">
                <a:solidFill>
                  <a:srgbClr val="373B5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73B58"/>
                </a:solidFill>
                <a:latin typeface="Arial"/>
                <a:cs typeface="Arial"/>
              </a:rPr>
              <a:t>заканчиваться</a:t>
            </a:r>
            <a:r>
              <a:rPr sz="2000" spc="335" dirty="0">
                <a:solidFill>
                  <a:srgbClr val="373B5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73B58"/>
                </a:solidFill>
                <a:latin typeface="Arial"/>
                <a:cs typeface="Arial"/>
              </a:rPr>
              <a:t>мысль,</a:t>
            </a:r>
            <a:r>
              <a:rPr sz="2000" spc="330" dirty="0">
                <a:solidFill>
                  <a:srgbClr val="373B5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73B58"/>
                </a:solidFill>
                <a:latin typeface="Arial"/>
                <a:cs typeface="Arial"/>
              </a:rPr>
              <a:t>делать</a:t>
            </a:r>
            <a:r>
              <a:rPr sz="2000" spc="325" dirty="0">
                <a:solidFill>
                  <a:srgbClr val="373B5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73B58"/>
                </a:solidFill>
                <a:latin typeface="Arial"/>
                <a:cs typeface="Arial"/>
              </a:rPr>
              <a:t>выводы</a:t>
            </a:r>
            <a:r>
              <a:rPr sz="2000" spc="330" dirty="0">
                <a:solidFill>
                  <a:srgbClr val="373B5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73B58"/>
                </a:solidFill>
                <a:latin typeface="Arial"/>
                <a:cs typeface="Arial"/>
              </a:rPr>
              <a:t>и</a:t>
            </a:r>
            <a:r>
              <a:rPr sz="2000" spc="315" dirty="0">
                <a:solidFill>
                  <a:srgbClr val="373B58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373B58"/>
                </a:solidFill>
                <a:latin typeface="Arial"/>
                <a:cs typeface="Arial"/>
              </a:rPr>
              <a:t>использует </a:t>
            </a:r>
            <a:r>
              <a:rPr sz="2000" dirty="0">
                <a:solidFill>
                  <a:srgbClr val="373B58"/>
                </a:solidFill>
                <a:latin typeface="Arial"/>
                <a:cs typeface="Arial"/>
              </a:rPr>
              <a:t>много</a:t>
            </a:r>
            <a:r>
              <a:rPr sz="2000" spc="-75" dirty="0">
                <a:solidFill>
                  <a:srgbClr val="373B58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373B58"/>
                </a:solidFill>
                <a:latin typeface="Arial"/>
                <a:cs typeface="Arial"/>
              </a:rPr>
              <a:t>стоп-</a:t>
            </a:r>
            <a:r>
              <a:rPr sz="2000" spc="-20" dirty="0">
                <a:solidFill>
                  <a:srgbClr val="373B58"/>
                </a:solidFill>
                <a:latin typeface="Arial"/>
                <a:cs typeface="Arial"/>
              </a:rPr>
              <a:t>слов.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6939" y="2573782"/>
            <a:ext cx="9855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solidFill>
                  <a:srgbClr val="000000"/>
                </a:solidFill>
                <a:latin typeface="Carlito"/>
                <a:cs typeface="Carlito"/>
              </a:rPr>
              <a:t>1</a:t>
            </a:r>
            <a:r>
              <a:rPr sz="1800" b="0" dirty="0">
                <a:solidFill>
                  <a:srgbClr val="000000"/>
                </a:solidFill>
                <a:latin typeface="Carlito"/>
                <a:cs typeface="Carlito"/>
              </a:rPr>
              <a:t>.</a:t>
            </a:r>
            <a:r>
              <a:rPr sz="1800" b="0" spc="-35" dirty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sz="2400" b="0" dirty="0">
                <a:solidFill>
                  <a:srgbClr val="000000"/>
                </a:solidFill>
                <a:latin typeface="Carlito"/>
                <a:cs typeface="Carlito"/>
              </a:rPr>
              <a:t>На</a:t>
            </a:r>
            <a:r>
              <a:rPr sz="2400" b="0" spc="-50" dirty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sz="2400" b="0" dirty="0">
                <a:solidFill>
                  <a:srgbClr val="000000"/>
                </a:solidFill>
                <a:latin typeface="Carlito"/>
                <a:cs typeface="Carlito"/>
              </a:rPr>
              <a:t>картине</a:t>
            </a:r>
            <a:r>
              <a:rPr sz="2400" b="0" spc="-55" dirty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sz="2400" b="0" dirty="0">
                <a:solidFill>
                  <a:srgbClr val="000000"/>
                </a:solidFill>
                <a:latin typeface="Carlito"/>
                <a:cs typeface="Carlito"/>
              </a:rPr>
              <a:t>был</a:t>
            </a:r>
            <a:r>
              <a:rPr sz="2400" b="0" spc="-60" dirty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sz="2400" b="0" dirty="0">
                <a:solidFill>
                  <a:srgbClr val="000000"/>
                </a:solidFill>
                <a:latin typeface="Carlito"/>
                <a:cs typeface="Carlito"/>
              </a:rPr>
              <a:t>нарисован</a:t>
            </a:r>
            <a:r>
              <a:rPr sz="2400" b="0" spc="-45" dirty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sz="2400" b="0" dirty="0">
                <a:solidFill>
                  <a:srgbClr val="000000"/>
                </a:solidFill>
                <a:latin typeface="Carlito"/>
                <a:cs typeface="Carlito"/>
              </a:rPr>
              <a:t>густой</a:t>
            </a:r>
            <a:r>
              <a:rPr sz="2400" b="0" spc="-70" dirty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sz="2400" b="0" dirty="0">
                <a:solidFill>
                  <a:srgbClr val="000000"/>
                </a:solidFill>
                <a:latin typeface="Carlito"/>
                <a:cs typeface="Carlito"/>
              </a:rPr>
              <a:t>лес,</a:t>
            </a:r>
            <a:r>
              <a:rPr sz="2400" b="0" spc="-45" dirty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sz="2400" b="0" dirty="0">
                <a:solidFill>
                  <a:srgbClr val="000000"/>
                </a:solidFill>
                <a:latin typeface="Carlito"/>
                <a:cs typeface="Carlito"/>
              </a:rPr>
              <a:t>но</a:t>
            </a:r>
            <a:r>
              <a:rPr sz="2400" b="0" spc="-55" dirty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sz="2400" b="0" dirty="0">
                <a:solidFill>
                  <a:srgbClr val="000000"/>
                </a:solidFill>
                <a:latin typeface="Carlito"/>
                <a:cs typeface="Carlito"/>
              </a:rPr>
              <a:t>все</a:t>
            </a:r>
            <a:r>
              <a:rPr sz="2400" b="0" spc="-50" dirty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sz="2400" b="0" dirty="0">
                <a:solidFill>
                  <a:srgbClr val="000000"/>
                </a:solidFill>
                <a:latin typeface="Carlito"/>
                <a:cs typeface="Carlito"/>
              </a:rPr>
              <a:t>деревья</a:t>
            </a:r>
            <a:r>
              <a:rPr sz="2400" b="0" spc="-55" dirty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sz="2400" b="0" dirty="0">
                <a:solidFill>
                  <a:srgbClr val="000000"/>
                </a:solidFill>
                <a:latin typeface="Carlito"/>
                <a:cs typeface="Carlito"/>
              </a:rPr>
              <a:t>казались</a:t>
            </a:r>
            <a:r>
              <a:rPr sz="2400" b="0" spc="-65" dirty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sz="2400" b="0" spc="-10" dirty="0">
                <a:solidFill>
                  <a:srgbClr val="000000"/>
                </a:solidFill>
                <a:latin typeface="Carlito"/>
                <a:cs typeface="Carlito"/>
              </a:rPr>
              <a:t>немного…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6939" y="2939541"/>
            <a:ext cx="10359390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 indent="359410">
              <a:lnSpc>
                <a:spcPct val="100000"/>
              </a:lnSpc>
              <a:spcBef>
                <a:spcPts val="100"/>
              </a:spcBef>
              <a:buAutoNum type="arabicPeriod" startAt="2"/>
              <a:tabLst>
                <a:tab pos="372110" algn="l"/>
                <a:tab pos="1341755" algn="l"/>
                <a:tab pos="1617345" algn="l"/>
                <a:tab pos="2501265" algn="l"/>
                <a:tab pos="3312160" algn="l"/>
                <a:tab pos="4203700" algn="l"/>
                <a:tab pos="5554345" algn="l"/>
                <a:tab pos="6752590" algn="l"/>
                <a:tab pos="7290434" algn="l"/>
                <a:tab pos="7962900" algn="l"/>
                <a:tab pos="8854440" algn="l"/>
              </a:tabLst>
            </a:pPr>
            <a:r>
              <a:rPr sz="2400" spc="-20" dirty="0">
                <a:latin typeface="Carlito"/>
                <a:cs typeface="Carlito"/>
              </a:rPr>
              <a:t>Зимой</a:t>
            </a:r>
            <a:r>
              <a:rPr sz="2400" dirty="0">
                <a:latin typeface="Carlito"/>
                <a:cs typeface="Carlito"/>
              </a:rPr>
              <a:t>	</a:t>
            </a:r>
            <a:r>
              <a:rPr sz="2400" spc="-50" dirty="0">
                <a:latin typeface="Carlito"/>
                <a:cs typeface="Carlito"/>
              </a:rPr>
              <a:t>в</a:t>
            </a:r>
            <a:r>
              <a:rPr sz="2400" dirty="0">
                <a:latin typeface="Carlito"/>
                <a:cs typeface="Carlito"/>
              </a:rPr>
              <a:t>	</a:t>
            </a:r>
            <a:r>
              <a:rPr sz="2400" spc="-20" dirty="0">
                <a:latin typeface="Carlito"/>
                <a:cs typeface="Carlito"/>
              </a:rPr>
              <a:t>парке</a:t>
            </a:r>
            <a:r>
              <a:rPr sz="2400" dirty="0">
                <a:latin typeface="Carlito"/>
                <a:cs typeface="Carlito"/>
              </a:rPr>
              <a:t>	</a:t>
            </a:r>
            <a:r>
              <a:rPr sz="2400" spc="-20" dirty="0">
                <a:latin typeface="Carlito"/>
                <a:cs typeface="Carlito"/>
              </a:rPr>
              <a:t>было</a:t>
            </a:r>
            <a:r>
              <a:rPr sz="2400" dirty="0">
                <a:latin typeface="Carlito"/>
                <a:cs typeface="Carlito"/>
              </a:rPr>
              <a:t>	</a:t>
            </a:r>
            <a:r>
              <a:rPr sz="2400" spc="-10" dirty="0">
                <a:latin typeface="Carlito"/>
                <a:cs typeface="Carlito"/>
              </a:rPr>
              <a:t>очень</a:t>
            </a:r>
            <a:r>
              <a:rPr sz="2400" dirty="0">
                <a:latin typeface="Carlito"/>
                <a:cs typeface="Carlito"/>
              </a:rPr>
              <a:t>	</a:t>
            </a:r>
            <a:r>
              <a:rPr sz="2400" spc="-10" dirty="0">
                <a:latin typeface="Carlito"/>
                <a:cs typeface="Carlito"/>
              </a:rPr>
              <a:t>скользко,</a:t>
            </a:r>
            <a:r>
              <a:rPr sz="2400" dirty="0">
                <a:latin typeface="Carlito"/>
                <a:cs typeface="Carlito"/>
              </a:rPr>
              <a:t>	</a:t>
            </a:r>
            <a:r>
              <a:rPr sz="2400" spc="-10" dirty="0">
                <a:latin typeface="Carlito"/>
                <a:cs typeface="Carlito"/>
              </a:rPr>
              <a:t>поэтому</a:t>
            </a:r>
            <a:r>
              <a:rPr sz="2400" dirty="0">
                <a:latin typeface="Carlito"/>
                <a:cs typeface="Carlito"/>
              </a:rPr>
              <a:t>	</a:t>
            </a:r>
            <a:r>
              <a:rPr sz="2400" spc="-25" dirty="0">
                <a:latin typeface="Carlito"/>
                <a:cs typeface="Carlito"/>
              </a:rPr>
              <a:t>мы</a:t>
            </a:r>
            <a:r>
              <a:rPr sz="2400" dirty="0">
                <a:latin typeface="Carlito"/>
                <a:cs typeface="Carlito"/>
              </a:rPr>
              <a:t>	</a:t>
            </a:r>
            <a:r>
              <a:rPr sz="2400" spc="-25" dirty="0">
                <a:latin typeface="Carlito"/>
                <a:cs typeface="Carlito"/>
              </a:rPr>
              <a:t>шли</a:t>
            </a:r>
            <a:r>
              <a:rPr sz="2400" dirty="0">
                <a:latin typeface="Carlito"/>
                <a:cs typeface="Carlito"/>
              </a:rPr>
              <a:t>	</a:t>
            </a:r>
            <a:r>
              <a:rPr sz="2400" spc="-10" dirty="0">
                <a:latin typeface="Carlito"/>
                <a:cs typeface="Carlito"/>
              </a:rPr>
              <a:t>очень</a:t>
            </a:r>
            <a:r>
              <a:rPr sz="2400" dirty="0">
                <a:latin typeface="Carlito"/>
                <a:cs typeface="Carlito"/>
              </a:rPr>
              <a:t>	</a:t>
            </a:r>
            <a:r>
              <a:rPr sz="2400" spc="-10" dirty="0">
                <a:latin typeface="Carlito"/>
                <a:cs typeface="Carlito"/>
              </a:rPr>
              <a:t>осторожно, </a:t>
            </a:r>
            <a:r>
              <a:rPr sz="2400" dirty="0">
                <a:latin typeface="Carlito"/>
                <a:cs typeface="Carlito"/>
              </a:rPr>
              <a:t>чтобы</a:t>
            </a:r>
            <a:r>
              <a:rPr sz="2400" spc="-55" dirty="0">
                <a:latin typeface="Carlito"/>
                <a:cs typeface="Carlito"/>
              </a:rPr>
              <a:t> </a:t>
            </a:r>
            <a:r>
              <a:rPr sz="2400" spc="-20" dirty="0">
                <a:latin typeface="Carlito"/>
                <a:cs typeface="Carlito"/>
              </a:rPr>
              <a:t>не...</a:t>
            </a:r>
            <a:endParaRPr sz="2400">
              <a:latin typeface="Carlito"/>
              <a:cs typeface="Carlito"/>
            </a:endParaRPr>
          </a:p>
          <a:p>
            <a:pPr marL="309880" indent="-297180">
              <a:lnSpc>
                <a:spcPct val="100000"/>
              </a:lnSpc>
              <a:buAutoNum type="arabicPeriod" startAt="2"/>
              <a:tabLst>
                <a:tab pos="309880" algn="l"/>
              </a:tabLst>
            </a:pPr>
            <a:r>
              <a:rPr sz="2400" dirty="0">
                <a:latin typeface="Carlito"/>
                <a:cs typeface="Carlito"/>
              </a:rPr>
              <a:t>В</a:t>
            </a:r>
            <a:r>
              <a:rPr sz="2400" spc="-6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школе</a:t>
            </a:r>
            <a:r>
              <a:rPr sz="2400" spc="-5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мы</a:t>
            </a:r>
            <a:r>
              <a:rPr sz="2400" spc="-4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проходили</a:t>
            </a:r>
            <a:r>
              <a:rPr sz="2400" spc="-5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тему</a:t>
            </a:r>
            <a:r>
              <a:rPr sz="2400" spc="-5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о</a:t>
            </a:r>
            <a:r>
              <a:rPr sz="2400" spc="-5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животных,</a:t>
            </a:r>
            <a:r>
              <a:rPr sz="2400" spc="-5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и</a:t>
            </a:r>
            <a:r>
              <a:rPr sz="2400" spc="-5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я</a:t>
            </a:r>
            <a:r>
              <a:rPr sz="2400" spc="-5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узнал</a:t>
            </a:r>
            <a:r>
              <a:rPr sz="2400" spc="-5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много</a:t>
            </a:r>
            <a:r>
              <a:rPr sz="2400" spc="-5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нового</a:t>
            </a:r>
            <a:r>
              <a:rPr sz="2400" spc="-6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о</a:t>
            </a:r>
            <a:r>
              <a:rPr sz="2400" spc="-60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жизни...</a:t>
            </a:r>
            <a:endParaRPr sz="2400">
              <a:latin typeface="Carlito"/>
              <a:cs typeface="Carlito"/>
            </a:endParaRPr>
          </a:p>
          <a:p>
            <a:pPr marL="309880" indent="-297180">
              <a:lnSpc>
                <a:spcPct val="100000"/>
              </a:lnSpc>
              <a:buAutoNum type="arabicPeriod" startAt="2"/>
              <a:tabLst>
                <a:tab pos="309880" algn="l"/>
              </a:tabLst>
            </a:pPr>
            <a:r>
              <a:rPr sz="2400" dirty="0">
                <a:latin typeface="Carlito"/>
                <a:cs typeface="Carlito"/>
              </a:rPr>
              <a:t>Мне</a:t>
            </a:r>
            <a:r>
              <a:rPr sz="2400" spc="-50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нравится</a:t>
            </a:r>
            <a:r>
              <a:rPr sz="2400" spc="-5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читать</a:t>
            </a:r>
            <a:r>
              <a:rPr sz="2400" spc="-5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книги</a:t>
            </a:r>
            <a:r>
              <a:rPr sz="2400" spc="-4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о</a:t>
            </a:r>
            <a:r>
              <a:rPr sz="2400" spc="-5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приключениях,</a:t>
            </a:r>
            <a:r>
              <a:rPr sz="2400" spc="-4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потому</a:t>
            </a:r>
            <a:r>
              <a:rPr sz="2400" spc="-4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что</a:t>
            </a:r>
            <a:r>
              <a:rPr sz="2400" spc="-5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они</a:t>
            </a:r>
            <a:r>
              <a:rPr sz="2400" spc="-60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всегда</a:t>
            </a:r>
            <a:r>
              <a:rPr sz="2400" spc="-5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очень....</a:t>
            </a:r>
            <a:endParaRPr sz="2400">
              <a:latin typeface="Carlito"/>
              <a:cs typeface="Carlito"/>
            </a:endParaRPr>
          </a:p>
          <a:p>
            <a:pPr marL="12700" marR="5080" indent="389890">
              <a:lnSpc>
                <a:spcPct val="100000"/>
              </a:lnSpc>
              <a:buAutoNum type="arabicPeriod" startAt="2"/>
              <a:tabLst>
                <a:tab pos="402590" algn="l"/>
                <a:tab pos="727075" algn="l"/>
                <a:tab pos="2092960" algn="l"/>
                <a:tab pos="2661920" algn="l"/>
                <a:tab pos="3768090" algn="l"/>
                <a:tab pos="4719320" algn="l"/>
                <a:tab pos="5812155" algn="l"/>
                <a:tab pos="7341870" algn="l"/>
                <a:tab pos="7825740" algn="l"/>
                <a:tab pos="8976360" algn="l"/>
                <a:tab pos="9825355" algn="l"/>
              </a:tabLst>
            </a:pPr>
            <a:r>
              <a:rPr sz="2400" spc="-50" dirty="0">
                <a:latin typeface="Carlito"/>
                <a:cs typeface="Carlito"/>
              </a:rPr>
              <a:t>В</a:t>
            </a:r>
            <a:r>
              <a:rPr sz="2400" dirty="0">
                <a:latin typeface="Carlito"/>
                <a:cs typeface="Carlito"/>
              </a:rPr>
              <a:t>	</a:t>
            </a:r>
            <a:r>
              <a:rPr sz="2400" spc="-10" dirty="0">
                <a:latin typeface="Carlito"/>
                <a:cs typeface="Carlito"/>
              </a:rPr>
              <a:t>зоопарке</a:t>
            </a:r>
            <a:r>
              <a:rPr sz="2400" dirty="0">
                <a:latin typeface="Carlito"/>
                <a:cs typeface="Carlito"/>
              </a:rPr>
              <a:t>	</a:t>
            </a:r>
            <a:r>
              <a:rPr sz="2400" spc="-25" dirty="0">
                <a:latin typeface="Carlito"/>
                <a:cs typeface="Carlito"/>
              </a:rPr>
              <a:t>мы</a:t>
            </a:r>
            <a:r>
              <a:rPr sz="2400" dirty="0">
                <a:latin typeface="Carlito"/>
                <a:cs typeface="Carlito"/>
              </a:rPr>
              <a:t>	</a:t>
            </a:r>
            <a:r>
              <a:rPr sz="2400" spc="-10" dirty="0">
                <a:latin typeface="Carlito"/>
                <a:cs typeface="Carlito"/>
              </a:rPr>
              <a:t>видели</a:t>
            </a:r>
            <a:r>
              <a:rPr sz="2400" dirty="0">
                <a:latin typeface="Carlito"/>
                <a:cs typeface="Carlito"/>
              </a:rPr>
              <a:t>	</a:t>
            </a:r>
            <a:r>
              <a:rPr sz="2400" spc="-10" dirty="0">
                <a:latin typeface="Carlito"/>
                <a:cs typeface="Carlito"/>
              </a:rPr>
              <a:t>много</a:t>
            </a:r>
            <a:r>
              <a:rPr sz="2400" dirty="0">
                <a:latin typeface="Carlito"/>
                <a:cs typeface="Carlito"/>
              </a:rPr>
              <a:t>	</a:t>
            </a:r>
            <a:r>
              <a:rPr sz="2400" spc="-10" dirty="0">
                <a:latin typeface="Carlito"/>
                <a:cs typeface="Carlito"/>
              </a:rPr>
              <a:t>разных</a:t>
            </a:r>
            <a:r>
              <a:rPr sz="2400" dirty="0">
                <a:latin typeface="Carlito"/>
                <a:cs typeface="Carlito"/>
              </a:rPr>
              <a:t>	</a:t>
            </a:r>
            <a:r>
              <a:rPr sz="2400" spc="-10" dirty="0">
                <a:latin typeface="Carlito"/>
                <a:cs typeface="Carlito"/>
              </a:rPr>
              <a:t>животных,</a:t>
            </a:r>
            <a:r>
              <a:rPr sz="2400" dirty="0">
                <a:latin typeface="Carlito"/>
                <a:cs typeface="Carlito"/>
              </a:rPr>
              <a:t>	</a:t>
            </a:r>
            <a:r>
              <a:rPr sz="2400" spc="-25" dirty="0">
                <a:latin typeface="Carlito"/>
                <a:cs typeface="Carlito"/>
              </a:rPr>
              <a:t>но</a:t>
            </a:r>
            <a:r>
              <a:rPr sz="2400" dirty="0">
                <a:latin typeface="Carlito"/>
                <a:cs typeface="Carlito"/>
              </a:rPr>
              <a:t>	</a:t>
            </a:r>
            <a:r>
              <a:rPr sz="2400" spc="-10" dirty="0">
                <a:latin typeface="Carlito"/>
                <a:cs typeface="Carlito"/>
              </a:rPr>
              <a:t>больше</a:t>
            </a:r>
            <a:r>
              <a:rPr sz="2400" dirty="0">
                <a:latin typeface="Carlito"/>
                <a:cs typeface="Carlito"/>
              </a:rPr>
              <a:t>	</a:t>
            </a:r>
            <a:r>
              <a:rPr sz="2400" spc="-10" dirty="0">
                <a:latin typeface="Carlito"/>
                <a:cs typeface="Carlito"/>
              </a:rPr>
              <a:t>всего</a:t>
            </a:r>
            <a:r>
              <a:rPr sz="2400" dirty="0">
                <a:latin typeface="Carlito"/>
                <a:cs typeface="Carlito"/>
              </a:rPr>
              <a:t>	</a:t>
            </a:r>
            <a:r>
              <a:rPr sz="2400" spc="-25" dirty="0">
                <a:latin typeface="Carlito"/>
                <a:cs typeface="Carlito"/>
              </a:rPr>
              <a:t>мне </a:t>
            </a:r>
            <a:r>
              <a:rPr sz="2400" spc="-10" dirty="0">
                <a:latin typeface="Carlito"/>
                <a:cs typeface="Carlito"/>
              </a:rPr>
              <a:t>понравились…</a:t>
            </a:r>
            <a:endParaRPr sz="2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36797" y="841628"/>
            <a:ext cx="5516880" cy="1068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45" algn="ctr">
              <a:lnSpc>
                <a:spcPts val="4105"/>
              </a:lnSpc>
              <a:spcBef>
                <a:spcPts val="100"/>
              </a:spcBef>
            </a:pPr>
            <a:r>
              <a:rPr spc="-10" dirty="0"/>
              <a:t>Порфирьевич</a:t>
            </a:r>
          </a:p>
          <a:p>
            <a:pPr algn="ctr">
              <a:lnSpc>
                <a:spcPts val="4105"/>
              </a:lnSpc>
            </a:pPr>
            <a:r>
              <a:rPr b="0" i="1" dirty="0">
                <a:latin typeface="Arial"/>
                <a:cs typeface="Arial"/>
              </a:rPr>
              <a:t>Сайт: </a:t>
            </a:r>
            <a:r>
              <a:rPr b="0" i="1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https://porfirevich.ru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29184" y="1025652"/>
            <a:ext cx="10064750" cy="5552440"/>
            <a:chOff x="329184" y="1025652"/>
            <a:chExt cx="10064750" cy="555244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73708" y="2029968"/>
              <a:ext cx="8919972" cy="454761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35280" y="1031748"/>
              <a:ext cx="2508885" cy="478790"/>
            </a:xfrm>
            <a:custGeom>
              <a:avLst/>
              <a:gdLst/>
              <a:ahLst/>
              <a:cxnLst/>
              <a:rect l="l" t="t" r="r" b="b"/>
              <a:pathLst>
                <a:path w="2508885" h="478790">
                  <a:moveTo>
                    <a:pt x="2428747" y="0"/>
                  </a:moveTo>
                  <a:lnTo>
                    <a:pt x="79756" y="0"/>
                  </a:lnTo>
                  <a:lnTo>
                    <a:pt x="48713" y="6264"/>
                  </a:lnTo>
                  <a:lnTo>
                    <a:pt x="23361" y="23352"/>
                  </a:lnTo>
                  <a:lnTo>
                    <a:pt x="6268" y="48702"/>
                  </a:lnTo>
                  <a:lnTo>
                    <a:pt x="0" y="79755"/>
                  </a:lnTo>
                  <a:lnTo>
                    <a:pt x="0" y="398779"/>
                  </a:lnTo>
                  <a:lnTo>
                    <a:pt x="6268" y="429833"/>
                  </a:lnTo>
                  <a:lnTo>
                    <a:pt x="23361" y="455183"/>
                  </a:lnTo>
                  <a:lnTo>
                    <a:pt x="48713" y="472271"/>
                  </a:lnTo>
                  <a:lnTo>
                    <a:pt x="79756" y="478536"/>
                  </a:lnTo>
                  <a:lnTo>
                    <a:pt x="2428747" y="478536"/>
                  </a:lnTo>
                  <a:lnTo>
                    <a:pt x="2459801" y="472271"/>
                  </a:lnTo>
                  <a:lnTo>
                    <a:pt x="2485151" y="455183"/>
                  </a:lnTo>
                  <a:lnTo>
                    <a:pt x="2502239" y="429833"/>
                  </a:lnTo>
                  <a:lnTo>
                    <a:pt x="2508504" y="398779"/>
                  </a:lnTo>
                  <a:lnTo>
                    <a:pt x="2508504" y="79755"/>
                  </a:lnTo>
                  <a:lnTo>
                    <a:pt x="2502239" y="48702"/>
                  </a:lnTo>
                  <a:lnTo>
                    <a:pt x="2485151" y="23352"/>
                  </a:lnTo>
                  <a:lnTo>
                    <a:pt x="2459801" y="6264"/>
                  </a:lnTo>
                  <a:lnTo>
                    <a:pt x="242874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35280" y="1031748"/>
              <a:ext cx="2508885" cy="478790"/>
            </a:xfrm>
            <a:custGeom>
              <a:avLst/>
              <a:gdLst/>
              <a:ahLst/>
              <a:cxnLst/>
              <a:rect l="l" t="t" r="r" b="b"/>
              <a:pathLst>
                <a:path w="2508885" h="478790">
                  <a:moveTo>
                    <a:pt x="0" y="79755"/>
                  </a:moveTo>
                  <a:lnTo>
                    <a:pt x="6268" y="48702"/>
                  </a:lnTo>
                  <a:lnTo>
                    <a:pt x="23361" y="23352"/>
                  </a:lnTo>
                  <a:lnTo>
                    <a:pt x="48713" y="6264"/>
                  </a:lnTo>
                  <a:lnTo>
                    <a:pt x="79756" y="0"/>
                  </a:lnTo>
                  <a:lnTo>
                    <a:pt x="2428747" y="0"/>
                  </a:lnTo>
                  <a:lnTo>
                    <a:pt x="2459801" y="6264"/>
                  </a:lnTo>
                  <a:lnTo>
                    <a:pt x="2485151" y="23352"/>
                  </a:lnTo>
                  <a:lnTo>
                    <a:pt x="2502239" y="48702"/>
                  </a:lnTo>
                  <a:lnTo>
                    <a:pt x="2508504" y="79755"/>
                  </a:lnTo>
                  <a:lnTo>
                    <a:pt x="2508504" y="398779"/>
                  </a:lnTo>
                  <a:lnTo>
                    <a:pt x="2502239" y="429833"/>
                  </a:lnTo>
                  <a:lnTo>
                    <a:pt x="2485151" y="455183"/>
                  </a:lnTo>
                  <a:lnTo>
                    <a:pt x="2459801" y="472271"/>
                  </a:lnTo>
                  <a:lnTo>
                    <a:pt x="2428747" y="478536"/>
                  </a:lnTo>
                  <a:lnTo>
                    <a:pt x="79756" y="478536"/>
                  </a:lnTo>
                  <a:lnTo>
                    <a:pt x="48713" y="472271"/>
                  </a:lnTo>
                  <a:lnTo>
                    <a:pt x="23361" y="455183"/>
                  </a:lnTo>
                  <a:lnTo>
                    <a:pt x="6268" y="429833"/>
                  </a:lnTo>
                  <a:lnTo>
                    <a:pt x="0" y="398779"/>
                  </a:lnTo>
                  <a:lnTo>
                    <a:pt x="0" y="79755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064463" y="1106170"/>
            <a:ext cx="10515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Carlito"/>
                <a:cs typeface="Carlito"/>
              </a:rPr>
              <a:t>бесплатно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15467" y="4038980"/>
            <a:ext cx="10443210" cy="1391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525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Российский</a:t>
            </a:r>
            <a:r>
              <a:rPr sz="1800" spc="114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программист</a:t>
            </a:r>
            <a:r>
              <a:rPr sz="1800" spc="130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Максим</a:t>
            </a:r>
            <a:r>
              <a:rPr sz="1800" spc="114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Гранкин</a:t>
            </a:r>
            <a:r>
              <a:rPr sz="1800" spc="120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создал</a:t>
            </a:r>
            <a:r>
              <a:rPr sz="1800" spc="130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в</a:t>
            </a:r>
            <a:r>
              <a:rPr sz="1800" spc="130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2019</a:t>
            </a:r>
            <a:r>
              <a:rPr sz="1800" spc="120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нейросеть</a:t>
            </a:r>
            <a:r>
              <a:rPr sz="1800" spc="135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на</a:t>
            </a:r>
            <a:r>
              <a:rPr sz="1800" spc="135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основе</a:t>
            </a:r>
            <a:r>
              <a:rPr sz="1800" spc="120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прошлой</a:t>
            </a:r>
            <a:r>
              <a:rPr sz="1800" spc="130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35258"/>
                </a:solidFill>
                <a:latin typeface="Arial"/>
                <a:cs typeface="Arial"/>
              </a:rPr>
              <a:t>модели </a:t>
            </a:r>
            <a:r>
              <a:rPr sz="1800" spc="-35" dirty="0">
                <a:solidFill>
                  <a:srgbClr val="435258"/>
                </a:solidFill>
                <a:latin typeface="Arial"/>
                <a:cs typeface="Arial"/>
              </a:rPr>
              <a:t>GPT-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2</a:t>
            </a:r>
            <a:r>
              <a:rPr sz="1800" spc="-35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Open</a:t>
            </a:r>
            <a:r>
              <a:rPr sz="1800" spc="-30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AI</a:t>
            </a:r>
            <a:r>
              <a:rPr sz="1800" spc="-25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и</a:t>
            </a:r>
            <a:r>
              <a:rPr sz="1800" spc="-20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выложил</a:t>
            </a:r>
            <a:r>
              <a:rPr sz="1800" spc="-30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ее</a:t>
            </a:r>
            <a:r>
              <a:rPr sz="1800" spc="-35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в</a:t>
            </a:r>
            <a:r>
              <a:rPr sz="1800" spc="-20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свободный</a:t>
            </a:r>
            <a:r>
              <a:rPr sz="1800" spc="-20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доступ.</a:t>
            </a:r>
            <a:r>
              <a:rPr sz="1800" spc="-20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Порфирьевич</a:t>
            </a:r>
            <a:r>
              <a:rPr sz="1800" spc="-25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35258"/>
                </a:solidFill>
                <a:latin typeface="Arial"/>
                <a:cs typeface="Arial"/>
              </a:rPr>
              <a:t>специализируется</a:t>
            </a:r>
            <a:r>
              <a:rPr sz="1800" spc="-30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на</a:t>
            </a:r>
            <a:r>
              <a:rPr sz="1800" spc="-30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35258"/>
                </a:solidFill>
                <a:latin typeface="Arial"/>
                <a:cs typeface="Arial"/>
              </a:rPr>
              <a:t>написании 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коротких</a:t>
            </a:r>
            <a:r>
              <a:rPr sz="1800" spc="-75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историй.</a:t>
            </a:r>
            <a:r>
              <a:rPr sz="1800" spc="-70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Вы</a:t>
            </a:r>
            <a:r>
              <a:rPr sz="1800" spc="-55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задаете</a:t>
            </a:r>
            <a:r>
              <a:rPr sz="1800" spc="-50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начало</a:t>
            </a:r>
            <a:r>
              <a:rPr sz="1800" spc="-55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рассказа</a:t>
            </a:r>
            <a:r>
              <a:rPr sz="1800" spc="-45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—</a:t>
            </a:r>
            <a:r>
              <a:rPr sz="1800" spc="-70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нейросеть</a:t>
            </a:r>
            <a:r>
              <a:rPr sz="1800" spc="-45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35258"/>
                </a:solidFill>
                <a:latin typeface="Arial"/>
                <a:cs typeface="Arial"/>
              </a:rPr>
              <a:t>продолжает</a:t>
            </a:r>
            <a:r>
              <a:rPr sz="1800" spc="-45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435258"/>
                </a:solidFill>
                <a:latin typeface="Arial"/>
                <a:cs typeface="Arial"/>
              </a:rPr>
              <a:t>его.</a:t>
            </a:r>
            <a:endParaRPr sz="1800">
              <a:latin typeface="Arial"/>
              <a:cs typeface="Arial"/>
            </a:endParaRPr>
          </a:p>
          <a:p>
            <a:pPr marL="12700" marR="5080" algn="just">
              <a:lnSpc>
                <a:spcPts val="2110"/>
              </a:lnSpc>
              <a:spcBef>
                <a:spcPts val="114"/>
              </a:spcBef>
            </a:pP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Обучение</a:t>
            </a:r>
            <a:r>
              <a:rPr sz="1800" spc="195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нейросети</a:t>
            </a:r>
            <a:r>
              <a:rPr sz="1800" spc="195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проходило</a:t>
            </a:r>
            <a:r>
              <a:rPr sz="1800" spc="195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с</a:t>
            </a:r>
            <a:r>
              <a:rPr sz="1800" spc="195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помощью</a:t>
            </a:r>
            <a:r>
              <a:rPr sz="1800" spc="195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классической</a:t>
            </a:r>
            <a:r>
              <a:rPr sz="1800" spc="180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и</a:t>
            </a:r>
            <a:r>
              <a:rPr sz="1800" spc="185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современной</a:t>
            </a:r>
            <a:r>
              <a:rPr sz="1800" spc="180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литературы,</a:t>
            </a:r>
            <a:r>
              <a:rPr sz="1800" spc="204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35258"/>
                </a:solidFill>
                <a:latin typeface="Arial"/>
                <a:cs typeface="Arial"/>
              </a:rPr>
              <a:t>поэтому 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она</a:t>
            </a:r>
            <a:r>
              <a:rPr sz="1800" spc="-65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может</a:t>
            </a:r>
            <a:r>
              <a:rPr sz="1800" spc="-65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35258"/>
                </a:solidFill>
                <a:latin typeface="Arial"/>
                <a:cs typeface="Arial"/>
              </a:rPr>
              <a:t>использовать</a:t>
            </a:r>
            <a:r>
              <a:rPr sz="1800" spc="-60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35258"/>
                </a:solidFill>
                <a:latin typeface="Arial"/>
                <a:cs typeface="Arial"/>
              </a:rPr>
              <a:t>интересные</a:t>
            </a:r>
            <a:r>
              <a:rPr sz="1800" spc="-65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речевые</a:t>
            </a:r>
            <a:r>
              <a:rPr sz="1800" spc="-45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обороты</a:t>
            </a:r>
            <a:r>
              <a:rPr sz="1800" spc="-65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для</a:t>
            </a:r>
            <a:r>
              <a:rPr sz="1800" spc="-80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35258"/>
                </a:solidFill>
                <a:latin typeface="Arial"/>
                <a:cs typeface="Arial"/>
              </a:rPr>
              <a:t>рассказов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2654" y="841628"/>
            <a:ext cx="9749155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3006090" marR="5080" indent="-2994025">
              <a:lnSpc>
                <a:spcPts val="3890"/>
              </a:lnSpc>
              <a:spcBef>
                <a:spcPts val="585"/>
              </a:spcBef>
            </a:pPr>
            <a:r>
              <a:rPr b="0" dirty="0">
                <a:latin typeface="Arial"/>
                <a:cs typeface="Arial"/>
              </a:rPr>
              <a:t>Gerwin</a:t>
            </a:r>
            <a:r>
              <a:rPr b="0" spc="-4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–</a:t>
            </a:r>
            <a:r>
              <a:rPr b="0" spc="-3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лучший</a:t>
            </a:r>
            <a:r>
              <a:rPr b="0" spc="-2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российский</a:t>
            </a:r>
            <a:r>
              <a:rPr b="0" spc="-3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аналог</a:t>
            </a:r>
            <a:r>
              <a:rPr b="0" spc="-60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ChatGPT </a:t>
            </a:r>
            <a:r>
              <a:rPr b="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https://gerwin.io/ru</a:t>
            </a: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42644" y="2031492"/>
            <a:ext cx="9613392" cy="469849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0" y="1600200"/>
            <a:ext cx="38862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0" dirty="0"/>
              <a:t>Шедеврум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609600" y="1143000"/>
            <a:ext cx="11167871" cy="2098548"/>
            <a:chOff x="304800" y="914400"/>
            <a:chExt cx="11167871" cy="2098548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43800" y="914400"/>
              <a:ext cx="3928871" cy="209854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4800" y="914400"/>
              <a:ext cx="3730752" cy="2098548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609600" y="3429000"/>
            <a:ext cx="11201400" cy="30912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Carlito"/>
                <a:cs typeface="Carlito"/>
              </a:rPr>
              <a:t>Шедеврум</a:t>
            </a:r>
            <a:r>
              <a:rPr sz="2000" b="1" spc="27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—</a:t>
            </a:r>
            <a:r>
              <a:rPr sz="1800" spc="3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это</a:t>
            </a:r>
            <a:r>
              <a:rPr sz="1800" spc="35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нейросеть</a:t>
            </a:r>
            <a:r>
              <a:rPr sz="1800" spc="34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от</a:t>
            </a:r>
            <a:r>
              <a:rPr sz="1800" spc="34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российских</a:t>
            </a:r>
            <a:r>
              <a:rPr sz="1800" spc="36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разработчиков</a:t>
            </a:r>
            <a:r>
              <a:rPr sz="1800" spc="35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из</a:t>
            </a:r>
            <a:r>
              <a:rPr sz="1800" spc="3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компании</a:t>
            </a:r>
            <a:r>
              <a:rPr sz="1800" spc="36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Яндекс.</a:t>
            </a:r>
            <a:r>
              <a:rPr sz="1800" spc="3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Она</a:t>
            </a:r>
            <a:r>
              <a:rPr sz="1800" spc="34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настроена</a:t>
            </a:r>
            <a:r>
              <a:rPr sz="1800" spc="34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на</a:t>
            </a:r>
            <a:r>
              <a:rPr sz="1800" spc="35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генерацию </a:t>
            </a:r>
            <a:r>
              <a:rPr sz="1800" dirty="0">
                <a:latin typeface="Carlito"/>
                <a:cs typeface="Carlito"/>
              </a:rPr>
              <a:t>текстов.</a:t>
            </a:r>
            <a:r>
              <a:rPr sz="1800" spc="18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Такие</a:t>
            </a:r>
            <a:r>
              <a:rPr sz="1800" spc="19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операции</a:t>
            </a:r>
            <a:r>
              <a:rPr sz="1800" spc="19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требуют</a:t>
            </a:r>
            <a:r>
              <a:rPr sz="1800" spc="17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ресурсоемких</a:t>
            </a:r>
            <a:r>
              <a:rPr sz="1800" spc="18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вычислений,</a:t>
            </a:r>
            <a:r>
              <a:rPr sz="1800" spc="18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поэтому</a:t>
            </a:r>
            <a:r>
              <a:rPr sz="1800" spc="19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здесь</a:t>
            </a:r>
            <a:r>
              <a:rPr sz="1800" spc="19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задействуются</a:t>
            </a:r>
            <a:r>
              <a:rPr sz="1800" spc="17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облачные</a:t>
            </a:r>
            <a:r>
              <a:rPr sz="1800" spc="17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технологии. </a:t>
            </a:r>
            <a:r>
              <a:rPr sz="1800" spc="-20" dirty="0">
                <a:latin typeface="Carlito"/>
                <a:cs typeface="Carlito"/>
              </a:rPr>
              <a:t>Устройство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пользователя</a:t>
            </a:r>
            <a:r>
              <a:rPr sz="1800" spc="-4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отправляет</a:t>
            </a:r>
            <a:r>
              <a:rPr sz="1800" spc="-5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на</a:t>
            </a:r>
            <a:r>
              <a:rPr sz="1800" spc="-4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сервер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исходные</a:t>
            </a:r>
            <a:r>
              <a:rPr sz="1800" spc="-4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данные,</a:t>
            </a:r>
            <a:r>
              <a:rPr sz="1800" spc="-4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а</a:t>
            </a:r>
            <a:r>
              <a:rPr sz="1800" spc="-5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спустя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spc="-20" dirty="0">
                <a:latin typeface="Carlito"/>
                <a:cs typeface="Carlito"/>
              </a:rPr>
              <a:t>какое-</a:t>
            </a:r>
            <a:r>
              <a:rPr sz="1800" dirty="0">
                <a:latin typeface="Carlito"/>
                <a:cs typeface="Carlito"/>
              </a:rPr>
              <a:t>то</a:t>
            </a:r>
            <a:r>
              <a:rPr sz="1800" spc="-5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время</a:t>
            </a:r>
            <a:r>
              <a:rPr sz="1800" spc="-5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получает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результат.</a:t>
            </a:r>
            <a:endParaRPr sz="1800" dirty="0">
              <a:latin typeface="Carlito"/>
              <a:cs typeface="Carlito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latin typeface="Carlito"/>
                <a:cs typeface="Carlito"/>
              </a:rPr>
              <a:t>Скачать:</a:t>
            </a:r>
            <a:r>
              <a:rPr sz="1800" b="1" spc="-2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в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rlito"/>
                <a:cs typeface="Carlito"/>
                <a:hlinkClick r:id="rId4"/>
              </a:rPr>
              <a:t>Google</a:t>
            </a:r>
            <a:r>
              <a:rPr sz="1800" u="sng" spc="-2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rlito"/>
                <a:cs typeface="Carlito"/>
                <a:hlinkClick r:id="rId4"/>
              </a:rPr>
              <a:t> </a:t>
            </a:r>
            <a:r>
              <a:rPr sz="18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rlito"/>
                <a:cs typeface="Carlito"/>
                <a:hlinkClick r:id="rId4"/>
              </a:rPr>
              <a:t>Play</a:t>
            </a:r>
            <a:r>
              <a:rPr sz="1800" u="none" spc="-25" dirty="0">
                <a:solidFill>
                  <a:srgbClr val="0462C1"/>
                </a:solidFill>
                <a:latin typeface="Carlito"/>
                <a:cs typeface="Carlito"/>
              </a:rPr>
              <a:t> </a:t>
            </a:r>
            <a:r>
              <a:rPr sz="1800" u="none" dirty="0">
                <a:latin typeface="Carlito"/>
                <a:cs typeface="Carlito"/>
              </a:rPr>
              <a:t>и</a:t>
            </a:r>
            <a:r>
              <a:rPr sz="1800" u="none" spc="-15" dirty="0">
                <a:latin typeface="Carlito"/>
                <a:cs typeface="Carlito"/>
              </a:rPr>
              <a:t> </a:t>
            </a:r>
            <a:r>
              <a:rPr sz="18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rlito"/>
                <a:cs typeface="Carlito"/>
                <a:hlinkClick r:id="rId5"/>
              </a:rPr>
              <a:t>App</a:t>
            </a:r>
            <a:r>
              <a:rPr sz="1800" u="sng" spc="-2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rlito"/>
                <a:cs typeface="Carlito"/>
                <a:hlinkClick r:id="rId5"/>
              </a:rPr>
              <a:t> </a:t>
            </a:r>
            <a:r>
              <a:rPr sz="18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rlito"/>
                <a:cs typeface="Carlito"/>
                <a:hlinkClick r:id="rId5"/>
              </a:rPr>
              <a:t>Store</a:t>
            </a:r>
            <a:r>
              <a:rPr sz="1800" u="none" spc="-10" dirty="0">
                <a:latin typeface="Carlito"/>
                <a:cs typeface="Carlito"/>
              </a:rPr>
              <a:t>.</a:t>
            </a:r>
            <a:endParaRPr sz="1800" dirty="0">
              <a:latin typeface="Carlito"/>
              <a:cs typeface="Carlito"/>
            </a:endParaRPr>
          </a:p>
          <a:p>
            <a:pPr marL="12700" algn="just">
              <a:lnSpc>
                <a:spcPct val="100000"/>
              </a:lnSpc>
            </a:pPr>
            <a:r>
              <a:rPr sz="1800" b="1" dirty="0">
                <a:latin typeface="Carlito"/>
                <a:cs typeface="Carlito"/>
              </a:rPr>
              <a:t>Ограничения</a:t>
            </a:r>
            <a:r>
              <a:rPr sz="1800" b="1" spc="-55" dirty="0">
                <a:latin typeface="Carlito"/>
                <a:cs typeface="Carlito"/>
              </a:rPr>
              <a:t> </a:t>
            </a:r>
            <a:r>
              <a:rPr sz="1800" b="1" dirty="0">
                <a:latin typeface="Carlito"/>
                <a:cs typeface="Carlito"/>
              </a:rPr>
              <a:t>для</a:t>
            </a:r>
            <a:r>
              <a:rPr sz="1800" b="1" spc="-20" dirty="0">
                <a:latin typeface="Carlito"/>
                <a:cs typeface="Carlito"/>
              </a:rPr>
              <a:t> </a:t>
            </a:r>
            <a:r>
              <a:rPr sz="1800" b="1" spc="-10" dirty="0">
                <a:latin typeface="Carlito"/>
                <a:cs typeface="Carlito"/>
              </a:rPr>
              <a:t>некоторых</a:t>
            </a:r>
            <a:r>
              <a:rPr sz="1800" b="1" spc="-50" dirty="0">
                <a:latin typeface="Carlito"/>
                <a:cs typeface="Carlito"/>
              </a:rPr>
              <a:t> </a:t>
            </a:r>
            <a:r>
              <a:rPr sz="1800" b="1" spc="-20" dirty="0">
                <a:latin typeface="Carlito"/>
                <a:cs typeface="Carlito"/>
              </a:rPr>
              <a:t>тем:</a:t>
            </a:r>
            <a:endParaRPr sz="1800" dirty="0">
              <a:latin typeface="Carlito"/>
              <a:cs typeface="Carlito"/>
            </a:endParaRPr>
          </a:p>
          <a:p>
            <a:pPr marL="299085" marR="369570" indent="-287020">
              <a:lnSpc>
                <a:spcPct val="100000"/>
              </a:lnSpc>
              <a:buFont typeface="Wingdings"/>
              <a:buChar char=""/>
              <a:tabLst>
                <a:tab pos="299085" algn="l"/>
              </a:tabLst>
            </a:pPr>
            <a:r>
              <a:rPr sz="1800" spc="-10" dirty="0">
                <a:latin typeface="Carlito"/>
                <a:cs typeface="Carlito"/>
              </a:rPr>
              <a:t>содержащих</a:t>
            </a:r>
            <a:r>
              <a:rPr sz="1800" spc="-7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отсылки</a:t>
            </a:r>
            <a:r>
              <a:rPr sz="1800" spc="-6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к</a:t>
            </a:r>
            <a:r>
              <a:rPr sz="1800" spc="-5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конкретным</a:t>
            </a:r>
            <a:r>
              <a:rPr sz="1800" spc="-5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людям,</a:t>
            </a:r>
            <a:r>
              <a:rPr sz="1800" spc="-8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потому</a:t>
            </a:r>
            <a:r>
              <a:rPr sz="1800" spc="-4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что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Шедеврум</a:t>
            </a:r>
            <a:r>
              <a:rPr sz="1800" spc="-8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не</a:t>
            </a:r>
            <a:r>
              <a:rPr sz="1800" spc="-6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должен</a:t>
            </a:r>
            <a:r>
              <a:rPr sz="1800" spc="-6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никого</a:t>
            </a:r>
            <a:r>
              <a:rPr sz="1800" spc="-5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обижать</a:t>
            </a:r>
            <a:r>
              <a:rPr sz="1800" spc="-6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или</a:t>
            </a:r>
            <a:r>
              <a:rPr sz="1800" spc="-6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становиться генератором</a:t>
            </a:r>
            <a:r>
              <a:rPr sz="1800" spc="-50" dirty="0">
                <a:latin typeface="Carlito"/>
                <a:cs typeface="Carlito"/>
              </a:rPr>
              <a:t> </a:t>
            </a:r>
            <a:r>
              <a:rPr sz="18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rlito"/>
                <a:cs typeface="Carlito"/>
                <a:hlinkClick r:id="rId6"/>
              </a:rPr>
              <a:t>дипфейков</a:t>
            </a:r>
            <a:r>
              <a:rPr sz="1800" u="none" spc="-10" dirty="0">
                <a:latin typeface="Carlito"/>
                <a:cs typeface="Carlito"/>
              </a:rPr>
              <a:t>;</a:t>
            </a:r>
            <a:endParaRPr sz="1800" dirty="0">
              <a:latin typeface="Carlito"/>
              <a:cs typeface="Carlito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"/>
              <a:tabLst>
                <a:tab pos="299085" algn="l"/>
              </a:tabLst>
            </a:pPr>
            <a:r>
              <a:rPr sz="1800" dirty="0">
                <a:latin typeface="Carlito"/>
                <a:cs typeface="Carlito"/>
              </a:rPr>
              <a:t>связанных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с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политикой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и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религией;</a:t>
            </a:r>
            <a:endParaRPr sz="1800" dirty="0">
              <a:latin typeface="Carlito"/>
              <a:cs typeface="Carlito"/>
            </a:endParaRPr>
          </a:p>
          <a:p>
            <a:pPr marL="298450" indent="-28575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298450" algn="l"/>
              </a:tabLst>
            </a:pPr>
            <a:r>
              <a:rPr sz="1800" dirty="0">
                <a:latin typeface="Carlito"/>
                <a:cs typeface="Carlito"/>
              </a:rPr>
              <a:t>относящихся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к</a:t>
            </a:r>
            <a:r>
              <a:rPr sz="1800" spc="-4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категориям</a:t>
            </a:r>
            <a:r>
              <a:rPr sz="1800" spc="-6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«18+»;</a:t>
            </a:r>
            <a:endParaRPr sz="1800" dirty="0">
              <a:latin typeface="Carlito"/>
              <a:cs typeface="Carlito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"/>
              <a:tabLst>
                <a:tab pos="299085" algn="l"/>
              </a:tabLst>
            </a:pPr>
            <a:r>
              <a:rPr sz="1800" spc="-10" dirty="0">
                <a:latin typeface="Carlito"/>
                <a:cs typeface="Carlito"/>
              </a:rPr>
              <a:t>касающихся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жестокости</a:t>
            </a:r>
            <a:r>
              <a:rPr sz="1800" spc="-1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и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насилия.</a:t>
            </a:r>
            <a:endParaRPr sz="18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7491" y="874776"/>
            <a:ext cx="11309604" cy="581406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4990">
              <a:lnSpc>
                <a:spcPct val="100000"/>
              </a:lnSpc>
              <a:spcBef>
                <a:spcPts val="100"/>
              </a:spcBef>
            </a:pPr>
            <a:r>
              <a:rPr spc="315" dirty="0">
                <a:solidFill>
                  <a:srgbClr val="07123A"/>
                </a:solidFill>
                <a:latin typeface="Liberation Sans Narrow"/>
                <a:cs typeface="Liberation Sans Narrow"/>
              </a:rPr>
              <a:t>Технические</a:t>
            </a:r>
            <a:r>
              <a:rPr spc="195" dirty="0">
                <a:solidFill>
                  <a:srgbClr val="07123A"/>
                </a:solidFill>
                <a:latin typeface="Liberation Sans Narrow"/>
                <a:cs typeface="Liberation Sans Narrow"/>
              </a:rPr>
              <a:t> </a:t>
            </a:r>
            <a:r>
              <a:rPr spc="325" dirty="0">
                <a:solidFill>
                  <a:srgbClr val="07123A"/>
                </a:solidFill>
                <a:latin typeface="Liberation Sans Narrow"/>
                <a:cs typeface="Liberation Sans Narrow"/>
              </a:rPr>
              <a:t>характеристики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9385">
              <a:lnSpc>
                <a:spcPct val="100000"/>
              </a:lnSpc>
              <a:spcBef>
                <a:spcPts val="100"/>
              </a:spcBef>
            </a:pPr>
            <a:r>
              <a:rPr b="1" spc="170" dirty="0">
                <a:latin typeface="Liberation Sans Narrow"/>
                <a:cs typeface="Liberation Sans Narrow"/>
              </a:rPr>
              <a:t>Лицензия:</a:t>
            </a:r>
            <a:r>
              <a:rPr b="1" spc="105" dirty="0">
                <a:latin typeface="Liberation Sans Narrow"/>
                <a:cs typeface="Liberation Sans Narrow"/>
              </a:rPr>
              <a:t> </a:t>
            </a:r>
            <a:r>
              <a:rPr spc="-10" dirty="0"/>
              <a:t>бесплатная</a:t>
            </a:r>
          </a:p>
          <a:p>
            <a:pPr marL="159385">
              <a:lnSpc>
                <a:spcPct val="100000"/>
              </a:lnSpc>
            </a:pPr>
            <a:r>
              <a:rPr b="1" spc="125" dirty="0">
                <a:latin typeface="Liberation Sans Narrow"/>
                <a:cs typeface="Liberation Sans Narrow"/>
              </a:rPr>
              <a:t>Версии:</a:t>
            </a:r>
            <a:r>
              <a:rPr b="1" spc="50" dirty="0">
                <a:latin typeface="Liberation Sans Narrow"/>
                <a:cs typeface="Liberation Sans Narrow"/>
              </a:rPr>
              <a:t> </a:t>
            </a:r>
            <a:r>
              <a:rPr dirty="0"/>
              <a:t>beta </a:t>
            </a:r>
            <a:r>
              <a:rPr spc="-20" dirty="0"/>
              <a:t>0.2.0</a:t>
            </a:r>
          </a:p>
          <a:p>
            <a:pPr marL="159385">
              <a:lnSpc>
                <a:spcPct val="100000"/>
              </a:lnSpc>
            </a:pPr>
            <a:r>
              <a:rPr b="1" spc="155" dirty="0">
                <a:latin typeface="Liberation Sans Narrow"/>
                <a:cs typeface="Liberation Sans Narrow"/>
              </a:rPr>
              <a:t>Количество</a:t>
            </a:r>
            <a:r>
              <a:rPr b="1" spc="60" dirty="0">
                <a:latin typeface="Liberation Sans Narrow"/>
                <a:cs typeface="Liberation Sans Narrow"/>
              </a:rPr>
              <a:t> </a:t>
            </a:r>
            <a:r>
              <a:rPr b="1" spc="200" dirty="0">
                <a:latin typeface="Liberation Sans Narrow"/>
                <a:cs typeface="Liberation Sans Narrow"/>
              </a:rPr>
              <a:t>понимаемых</a:t>
            </a:r>
            <a:r>
              <a:rPr b="1" spc="50" dirty="0">
                <a:latin typeface="Liberation Sans Narrow"/>
                <a:cs typeface="Liberation Sans Narrow"/>
              </a:rPr>
              <a:t> </a:t>
            </a:r>
            <a:r>
              <a:rPr b="1" spc="140" dirty="0">
                <a:latin typeface="Liberation Sans Narrow"/>
                <a:cs typeface="Liberation Sans Narrow"/>
              </a:rPr>
              <a:t>языков:</a:t>
            </a:r>
            <a:r>
              <a:rPr b="1" spc="70" dirty="0">
                <a:latin typeface="Liberation Sans Narrow"/>
                <a:cs typeface="Liberation Sans Narrow"/>
              </a:rPr>
              <a:t> </a:t>
            </a:r>
            <a:r>
              <a:rPr dirty="0"/>
              <a:t>2</a:t>
            </a:r>
            <a:r>
              <a:rPr spc="-25" dirty="0"/>
              <a:t> </a:t>
            </a:r>
            <a:r>
              <a:rPr dirty="0"/>
              <a:t>(включая</a:t>
            </a:r>
            <a:r>
              <a:rPr spc="-25" dirty="0"/>
              <a:t> </a:t>
            </a:r>
            <a:r>
              <a:rPr spc="-10" dirty="0"/>
              <a:t>русский)</a:t>
            </a:r>
          </a:p>
          <a:p>
            <a:pPr marL="159385">
              <a:lnSpc>
                <a:spcPct val="100000"/>
              </a:lnSpc>
            </a:pPr>
            <a:r>
              <a:rPr b="1" spc="145" dirty="0">
                <a:latin typeface="Liberation Sans Narrow"/>
                <a:cs typeface="Liberation Sans Narrow"/>
              </a:rPr>
              <a:t>Разработчик:</a:t>
            </a:r>
            <a:r>
              <a:rPr b="1" spc="100" dirty="0">
                <a:latin typeface="Liberation Sans Narrow"/>
                <a:cs typeface="Liberation Sans Narrow"/>
              </a:rPr>
              <a:t> </a:t>
            </a:r>
            <a:r>
              <a:rPr spc="-10" dirty="0"/>
              <a:t>Яндекс</a:t>
            </a:r>
          </a:p>
          <a:p>
            <a:pPr marL="159385" marR="5080">
              <a:lnSpc>
                <a:spcPct val="100000"/>
              </a:lnSpc>
            </a:pPr>
            <a:r>
              <a:rPr b="1" spc="145" dirty="0">
                <a:latin typeface="Liberation Sans Narrow"/>
                <a:cs typeface="Liberation Sans Narrow"/>
              </a:rPr>
              <a:t>Доступ:</a:t>
            </a:r>
            <a:r>
              <a:rPr b="1" dirty="0">
                <a:latin typeface="Liberation Sans Narrow"/>
                <a:cs typeface="Liberation Sans Narrow"/>
              </a:rPr>
              <a:t> </a:t>
            </a:r>
            <a:r>
              <a:rPr spc="-10" dirty="0"/>
              <a:t>после</a:t>
            </a:r>
            <a:r>
              <a:rPr spc="-50" dirty="0"/>
              <a:t> </a:t>
            </a:r>
            <a:r>
              <a:rPr dirty="0"/>
              <a:t>регистрации</a:t>
            </a:r>
            <a:r>
              <a:rPr spc="-15" dirty="0"/>
              <a:t> </a:t>
            </a:r>
            <a:r>
              <a:rPr spc="-10" dirty="0"/>
              <a:t>(через</a:t>
            </a:r>
            <a:r>
              <a:rPr spc="-50" dirty="0"/>
              <a:t> </a:t>
            </a:r>
            <a:r>
              <a:rPr spc="-60" dirty="0"/>
              <a:t>Яндекс</a:t>
            </a:r>
            <a:r>
              <a:rPr spc="-40" dirty="0"/>
              <a:t> </a:t>
            </a:r>
            <a:r>
              <a:rPr dirty="0"/>
              <a:t>или</a:t>
            </a:r>
            <a:r>
              <a:rPr spc="-30" dirty="0"/>
              <a:t> </a:t>
            </a:r>
            <a:r>
              <a:rPr dirty="0"/>
              <a:t>Google-</a:t>
            </a:r>
            <a:r>
              <a:rPr spc="-25" dirty="0"/>
              <a:t>аккаунт,</a:t>
            </a:r>
            <a:r>
              <a:rPr spc="-60" dirty="0"/>
              <a:t> </a:t>
            </a:r>
            <a:r>
              <a:rPr dirty="0"/>
              <a:t>учетную</a:t>
            </a:r>
            <a:r>
              <a:rPr spc="-70" dirty="0"/>
              <a:t> </a:t>
            </a:r>
            <a:r>
              <a:rPr dirty="0"/>
              <a:t>запись</a:t>
            </a:r>
            <a:r>
              <a:rPr spc="-45" dirty="0"/>
              <a:t> </a:t>
            </a:r>
            <a:r>
              <a:rPr spc="-114" dirty="0"/>
              <a:t>VK,</a:t>
            </a:r>
            <a:r>
              <a:rPr spc="-20" dirty="0"/>
              <a:t> </a:t>
            </a:r>
            <a:r>
              <a:rPr spc="-10" dirty="0"/>
              <a:t>Одноклассников, </a:t>
            </a:r>
            <a:r>
              <a:rPr dirty="0"/>
              <a:t>Моего</a:t>
            </a:r>
            <a:r>
              <a:rPr spc="25" dirty="0"/>
              <a:t> </a:t>
            </a:r>
            <a:r>
              <a:rPr dirty="0"/>
              <a:t>Мира</a:t>
            </a:r>
            <a:r>
              <a:rPr spc="35" dirty="0"/>
              <a:t> </a:t>
            </a:r>
            <a:r>
              <a:rPr dirty="0"/>
              <a:t>или</a:t>
            </a:r>
            <a:r>
              <a:rPr spc="45" dirty="0"/>
              <a:t> </a:t>
            </a:r>
            <a:r>
              <a:rPr spc="55" dirty="0"/>
              <a:t>по</a:t>
            </a:r>
            <a:r>
              <a:rPr spc="15" dirty="0"/>
              <a:t> </a:t>
            </a:r>
            <a:r>
              <a:rPr dirty="0"/>
              <a:t>номеру</a:t>
            </a:r>
            <a:r>
              <a:rPr spc="40" dirty="0"/>
              <a:t> </a:t>
            </a:r>
            <a:r>
              <a:rPr spc="-10" dirty="0"/>
              <a:t>телефона)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2000" y="2057400"/>
            <a:ext cx="5334000" cy="2882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spcBef>
                <a:spcPts val="100"/>
              </a:spcBef>
              <a:tabLst>
                <a:tab pos="789940" algn="l"/>
              </a:tabLst>
            </a:pPr>
            <a:r>
              <a:rPr lang="ru-RU" sz="2800" u="sng" spc="-50" dirty="0" err="1" smtClean="0">
                <a:solidFill>
                  <a:srgbClr val="0070C0"/>
                </a:solidFill>
                <a:latin typeface="Arial"/>
                <a:cs typeface="Arial"/>
              </a:rPr>
              <a:t>Нейросеть</a:t>
            </a:r>
            <a:r>
              <a:rPr lang="ru-RU" sz="2800" spc="-50" dirty="0" smtClean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2800" spc="-50" dirty="0" smtClean="0">
                <a:solidFill>
                  <a:srgbClr val="435258"/>
                </a:solidFill>
                <a:latin typeface="Arial"/>
                <a:cs typeface="Arial"/>
              </a:rPr>
              <a:t>—</a:t>
            </a:r>
            <a:r>
              <a:rPr lang="ru-RU" sz="2800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2800" spc="-10" dirty="0" err="1" smtClean="0">
                <a:solidFill>
                  <a:srgbClr val="435258"/>
                </a:solidFill>
                <a:latin typeface="Arial"/>
                <a:cs typeface="Arial"/>
              </a:rPr>
              <a:t>искусственный</a:t>
            </a:r>
            <a:r>
              <a:rPr lang="ru-RU" sz="2800" spc="-10" dirty="0" smtClean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lang="ru-RU" sz="2800" u="none" spc="-10" dirty="0" smtClean="0">
                <a:solidFill>
                  <a:srgbClr val="435258"/>
                </a:solidFill>
                <a:latin typeface="Arial"/>
                <a:cs typeface="Arial"/>
              </a:rPr>
              <a:t>интеллект, </a:t>
            </a:r>
            <a:r>
              <a:rPr lang="ru-RU" sz="2800" spc="-10" dirty="0" smtClean="0">
                <a:solidFill>
                  <a:srgbClr val="435258"/>
                </a:solidFill>
                <a:latin typeface="Arial"/>
                <a:cs typeface="Arial"/>
              </a:rPr>
              <a:t>который</a:t>
            </a:r>
            <a:r>
              <a:rPr lang="ru-RU" sz="2800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lang="ru-RU" sz="2800" spc="-10" dirty="0" smtClean="0">
                <a:solidFill>
                  <a:srgbClr val="435258"/>
                </a:solidFill>
                <a:latin typeface="Arial"/>
                <a:cs typeface="Arial"/>
              </a:rPr>
              <a:t>способен </a:t>
            </a:r>
            <a:r>
              <a:rPr lang="ru-RU" sz="2800" u="none" spc="-20" dirty="0" smtClean="0">
                <a:solidFill>
                  <a:srgbClr val="435258"/>
                </a:solidFill>
                <a:latin typeface="Arial"/>
                <a:cs typeface="Arial"/>
              </a:rPr>
              <a:t>генерировать </a:t>
            </a:r>
            <a:r>
              <a:rPr lang="ru-RU" sz="2800" spc="-10" dirty="0" err="1" smtClean="0">
                <a:solidFill>
                  <a:srgbClr val="435258"/>
                </a:solidFill>
                <a:latin typeface="Arial"/>
                <a:cs typeface="Arial"/>
              </a:rPr>
              <a:t>контент</a:t>
            </a:r>
            <a:r>
              <a:rPr lang="ru-RU" sz="2800" spc="-10" dirty="0" smtClean="0">
                <a:solidFill>
                  <a:srgbClr val="435258"/>
                </a:solidFill>
                <a:latin typeface="Arial"/>
                <a:cs typeface="Arial"/>
              </a:rPr>
              <a:t>,</a:t>
            </a:r>
            <a:r>
              <a:rPr lang="ru-RU" sz="2800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lang="ru-RU" sz="2800" spc="-50" dirty="0" smtClean="0">
                <a:solidFill>
                  <a:srgbClr val="435258"/>
                </a:solidFill>
                <a:latin typeface="Arial"/>
                <a:cs typeface="Arial"/>
              </a:rPr>
              <a:t>в</a:t>
            </a:r>
            <a:r>
              <a:rPr lang="ru-RU" sz="2800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lang="ru-RU" sz="2800" spc="-25" dirty="0" smtClean="0">
                <a:solidFill>
                  <a:srgbClr val="435258"/>
                </a:solidFill>
                <a:latin typeface="Arial"/>
                <a:cs typeface="Arial"/>
              </a:rPr>
              <a:t>том </a:t>
            </a:r>
            <a:r>
              <a:rPr lang="ru-RU" sz="2800" spc="-10" dirty="0" smtClean="0">
                <a:solidFill>
                  <a:srgbClr val="435258"/>
                </a:solidFill>
                <a:latin typeface="Arial"/>
                <a:cs typeface="Arial"/>
              </a:rPr>
              <a:t>числе</a:t>
            </a:r>
            <a:r>
              <a:rPr lang="ru-RU" sz="2800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lang="ru-RU" sz="2800" spc="-50" dirty="0" smtClean="0">
                <a:solidFill>
                  <a:srgbClr val="435258"/>
                </a:solidFill>
                <a:latin typeface="Arial"/>
                <a:cs typeface="Arial"/>
              </a:rPr>
              <a:t>и текст.</a:t>
            </a:r>
            <a:endParaRPr lang="ru-RU" sz="2800" dirty="0" smtClean="0">
              <a:latin typeface="Arial"/>
              <a:cs typeface="Arial"/>
            </a:endParaRPr>
          </a:p>
          <a:p>
            <a:pPr marL="12700" algn="just">
              <a:spcBef>
                <a:spcPts val="100"/>
              </a:spcBef>
              <a:tabLst>
                <a:tab pos="789940" algn="l"/>
              </a:tabLst>
            </a:pPr>
            <a:endParaRPr lang="ru-RU" sz="2400" dirty="0" smtClean="0">
              <a:latin typeface="Arial"/>
              <a:cs typeface="Arial"/>
            </a:endParaRPr>
          </a:p>
          <a:p>
            <a:pPr marL="12700" algn="just">
              <a:spcBef>
                <a:spcPts val="100"/>
              </a:spcBef>
              <a:tabLst>
                <a:tab pos="789940" algn="l"/>
              </a:tabLst>
            </a:pPr>
            <a:endParaRPr lang="ru-RU" sz="2400" dirty="0" smtClean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100"/>
              </a:spcBef>
              <a:tabLst>
                <a:tab pos="789940" algn="l"/>
              </a:tabLst>
            </a:pPr>
            <a:endParaRPr sz="2400" dirty="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795516" y="280415"/>
            <a:ext cx="5186680" cy="6297295"/>
            <a:chOff x="6795516" y="280415"/>
            <a:chExt cx="5186680" cy="6297295"/>
          </a:xfrm>
        </p:grpSpPr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95516" y="280415"/>
              <a:ext cx="5186172" cy="303428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95516" y="3543300"/>
              <a:ext cx="5186172" cy="303428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2000" y="2133600"/>
            <a:ext cx="5497195" cy="2032000"/>
          </a:xfrm>
          <a:prstGeom prst="rect">
            <a:avLst/>
          </a:prstGeom>
          <a:ln w="12192">
            <a:solidFill>
              <a:srgbClr val="00AF5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15"/>
              </a:spcBef>
            </a:pPr>
            <a:r>
              <a:rPr sz="1800" b="1" spc="145" dirty="0">
                <a:solidFill>
                  <a:srgbClr val="07123A"/>
                </a:solidFill>
                <a:latin typeface="Liberation Sans Narrow"/>
                <a:cs typeface="Liberation Sans Narrow"/>
              </a:rPr>
              <a:t>Плюсы:</a:t>
            </a:r>
            <a:endParaRPr sz="1800" dirty="0">
              <a:latin typeface="Liberation Sans Narrow"/>
              <a:cs typeface="Liberation Sans Narrow"/>
            </a:endParaRPr>
          </a:p>
          <a:p>
            <a:pPr marL="91440" marR="702310" indent="-10160">
              <a:lnSpc>
                <a:spcPct val="100000"/>
              </a:lnSpc>
              <a:buSzPct val="94444"/>
              <a:buChar char="•"/>
              <a:tabLst>
                <a:tab pos="170180" algn="l"/>
              </a:tabLst>
            </a:pPr>
            <a:r>
              <a:rPr sz="1800" spc="-80" dirty="0">
                <a:solidFill>
                  <a:srgbClr val="07123A"/>
                </a:solidFill>
                <a:latin typeface="Arial"/>
                <a:cs typeface="Arial"/>
              </a:rPr>
              <a:t>	Без</a:t>
            </a:r>
            <a:r>
              <a:rPr sz="1800" spc="-40" dirty="0">
                <a:solidFill>
                  <a:srgbClr val="07123A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07123A"/>
                </a:solidFill>
                <a:latin typeface="Arial"/>
                <a:cs typeface="Arial"/>
              </a:rPr>
              <a:t>рекламы,</a:t>
            </a:r>
            <a:r>
              <a:rPr sz="1800" spc="-25" dirty="0">
                <a:solidFill>
                  <a:srgbClr val="07123A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07123A"/>
                </a:solidFill>
                <a:latin typeface="Arial"/>
                <a:cs typeface="Arial"/>
              </a:rPr>
              <a:t>водяных</a:t>
            </a:r>
            <a:r>
              <a:rPr sz="1800" spc="-35" dirty="0">
                <a:solidFill>
                  <a:srgbClr val="07123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7123A"/>
                </a:solidFill>
                <a:latin typeface="Arial"/>
                <a:cs typeface="Arial"/>
              </a:rPr>
              <a:t>знаков</a:t>
            </a:r>
            <a:r>
              <a:rPr sz="1800" spc="-40" dirty="0">
                <a:solidFill>
                  <a:srgbClr val="07123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7123A"/>
                </a:solidFill>
                <a:latin typeface="Arial"/>
                <a:cs typeface="Arial"/>
              </a:rPr>
              <a:t>и</a:t>
            </a:r>
            <a:r>
              <a:rPr sz="1800" spc="-25" dirty="0">
                <a:solidFill>
                  <a:srgbClr val="07123A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7123A"/>
                </a:solidFill>
                <a:latin typeface="Arial"/>
                <a:cs typeface="Arial"/>
              </a:rPr>
              <a:t>встроенных </a:t>
            </a:r>
            <a:r>
              <a:rPr sz="1800" spc="35" dirty="0">
                <a:solidFill>
                  <a:srgbClr val="07123A"/>
                </a:solidFill>
                <a:latin typeface="Arial"/>
                <a:cs typeface="Arial"/>
              </a:rPr>
              <a:t>покупок.</a:t>
            </a:r>
            <a:endParaRPr sz="1800" dirty="0">
              <a:latin typeface="Arial"/>
              <a:cs typeface="Arial"/>
            </a:endParaRPr>
          </a:p>
          <a:p>
            <a:pPr marL="170180" indent="-88900">
              <a:lnSpc>
                <a:spcPct val="100000"/>
              </a:lnSpc>
              <a:buSzPct val="94444"/>
              <a:buChar char="•"/>
              <a:tabLst>
                <a:tab pos="170180" algn="l"/>
              </a:tabLst>
            </a:pPr>
            <a:r>
              <a:rPr sz="1800" spc="-30" dirty="0">
                <a:solidFill>
                  <a:srgbClr val="07123A"/>
                </a:solidFill>
                <a:latin typeface="Arial"/>
                <a:cs typeface="Arial"/>
              </a:rPr>
              <a:t>Редактирование</a:t>
            </a:r>
            <a:r>
              <a:rPr sz="1800" spc="-20" dirty="0">
                <a:solidFill>
                  <a:srgbClr val="07123A"/>
                </a:solidFill>
                <a:latin typeface="Arial"/>
                <a:cs typeface="Arial"/>
              </a:rPr>
              <a:t> </a:t>
            </a:r>
            <a:r>
              <a:rPr sz="1800" spc="-60" dirty="0">
                <a:solidFill>
                  <a:srgbClr val="07123A"/>
                </a:solidFill>
                <a:latin typeface="Arial"/>
                <a:cs typeface="Arial"/>
              </a:rPr>
              <a:t>результатов</a:t>
            </a:r>
            <a:r>
              <a:rPr sz="1800" spc="-35" dirty="0">
                <a:solidFill>
                  <a:srgbClr val="07123A"/>
                </a:solidFill>
                <a:latin typeface="Arial"/>
                <a:cs typeface="Arial"/>
              </a:rPr>
              <a:t> </a:t>
            </a:r>
            <a:r>
              <a:rPr sz="1800" spc="55" dirty="0">
                <a:solidFill>
                  <a:srgbClr val="07123A"/>
                </a:solidFill>
                <a:latin typeface="Arial"/>
                <a:cs typeface="Arial"/>
              </a:rPr>
              <a:t>по</a:t>
            </a:r>
            <a:r>
              <a:rPr sz="1800" spc="-40" dirty="0">
                <a:solidFill>
                  <a:srgbClr val="07123A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7123A"/>
                </a:solidFill>
                <a:latin typeface="Arial"/>
                <a:cs typeface="Arial"/>
              </a:rPr>
              <a:t>дополнительным</a:t>
            </a:r>
            <a:endParaRPr sz="1800" dirty="0">
              <a:latin typeface="Arial"/>
              <a:cs typeface="Arial"/>
            </a:endParaRPr>
          </a:p>
          <a:p>
            <a:pPr marL="91440">
              <a:lnSpc>
                <a:spcPct val="100000"/>
              </a:lnSpc>
            </a:pPr>
            <a:r>
              <a:rPr sz="1800" spc="-10" dirty="0">
                <a:solidFill>
                  <a:srgbClr val="07123A"/>
                </a:solidFill>
                <a:latin typeface="Arial"/>
                <a:cs typeface="Arial"/>
              </a:rPr>
              <a:t>запросам.</a:t>
            </a:r>
            <a:endParaRPr sz="1800" dirty="0">
              <a:latin typeface="Arial"/>
              <a:cs typeface="Arial"/>
            </a:endParaRPr>
          </a:p>
          <a:p>
            <a:pPr marL="91440" marR="752475" indent="-10160">
              <a:lnSpc>
                <a:spcPct val="100000"/>
              </a:lnSpc>
              <a:spcBef>
                <a:spcPts val="5"/>
              </a:spcBef>
              <a:buSzPct val="94444"/>
              <a:buChar char="•"/>
              <a:tabLst>
                <a:tab pos="170180" algn="l"/>
              </a:tabLst>
            </a:pPr>
            <a:r>
              <a:rPr sz="1800" spc="-20" dirty="0">
                <a:solidFill>
                  <a:srgbClr val="07123A"/>
                </a:solidFill>
                <a:latin typeface="Arial"/>
                <a:cs typeface="Arial"/>
              </a:rPr>
              <a:t>	Высокое</a:t>
            </a:r>
            <a:r>
              <a:rPr sz="1800" spc="-75" dirty="0">
                <a:solidFill>
                  <a:srgbClr val="07123A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7123A"/>
                </a:solidFill>
                <a:latin typeface="Arial"/>
                <a:cs typeface="Arial"/>
              </a:rPr>
              <a:t>качество</a:t>
            </a:r>
            <a:r>
              <a:rPr sz="1800" spc="-65" dirty="0">
                <a:solidFill>
                  <a:srgbClr val="07123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7123A"/>
                </a:solidFill>
                <a:latin typeface="Arial"/>
                <a:cs typeface="Arial"/>
              </a:rPr>
              <a:t>генерации</a:t>
            </a:r>
            <a:r>
              <a:rPr sz="1800" spc="-55" dirty="0">
                <a:solidFill>
                  <a:srgbClr val="07123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7123A"/>
                </a:solidFill>
                <a:latin typeface="Arial"/>
                <a:cs typeface="Arial"/>
              </a:rPr>
              <a:t>с</a:t>
            </a:r>
            <a:r>
              <a:rPr sz="1800" spc="-70" dirty="0">
                <a:solidFill>
                  <a:srgbClr val="07123A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7123A"/>
                </a:solidFill>
                <a:latin typeface="Arial"/>
                <a:cs typeface="Arial"/>
              </a:rPr>
              <a:t>минимумом артефактов.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77000" y="2133600"/>
            <a:ext cx="5221605" cy="2032000"/>
          </a:xfrm>
          <a:prstGeom prst="rect">
            <a:avLst/>
          </a:prstGeom>
          <a:ln w="12192">
            <a:solidFill>
              <a:srgbClr val="FF000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15"/>
              </a:spcBef>
            </a:pPr>
            <a:r>
              <a:rPr sz="1800" b="1" spc="165" dirty="0">
                <a:solidFill>
                  <a:srgbClr val="07123A"/>
                </a:solidFill>
                <a:latin typeface="Liberation Sans Narrow"/>
                <a:cs typeface="Liberation Sans Narrow"/>
              </a:rPr>
              <a:t>Минусы:</a:t>
            </a:r>
            <a:endParaRPr sz="1800" dirty="0">
              <a:latin typeface="Liberation Sans Narrow"/>
              <a:cs typeface="Liberation Sans Narrow"/>
            </a:endParaRPr>
          </a:p>
          <a:p>
            <a:pPr marL="170815" indent="-88900">
              <a:lnSpc>
                <a:spcPct val="100000"/>
              </a:lnSpc>
              <a:buSzPct val="94444"/>
              <a:buChar char="•"/>
              <a:tabLst>
                <a:tab pos="170815" algn="l"/>
              </a:tabLst>
            </a:pPr>
            <a:r>
              <a:rPr sz="1800" spc="-50" dirty="0">
                <a:solidFill>
                  <a:srgbClr val="07123A"/>
                </a:solidFill>
                <a:latin typeface="Arial"/>
                <a:cs typeface="Arial"/>
              </a:rPr>
              <a:t>Нет</a:t>
            </a:r>
            <a:r>
              <a:rPr sz="1800" spc="-70" dirty="0">
                <a:solidFill>
                  <a:srgbClr val="07123A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7123A"/>
                </a:solidFill>
                <a:latin typeface="Arial"/>
                <a:cs typeface="Arial"/>
              </a:rPr>
              <a:t>настроек.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  <a:buClr>
                <a:srgbClr val="07123A"/>
              </a:buClr>
              <a:buFont typeface="Arial"/>
              <a:buChar char="•"/>
            </a:pPr>
            <a:endParaRPr sz="1800" dirty="0">
              <a:latin typeface="Arial"/>
              <a:cs typeface="Arial"/>
            </a:endParaRPr>
          </a:p>
          <a:p>
            <a:pPr marL="170815" indent="-88900">
              <a:lnSpc>
                <a:spcPct val="100000"/>
              </a:lnSpc>
              <a:buSzPct val="94444"/>
              <a:buChar char="•"/>
              <a:tabLst>
                <a:tab pos="170815" algn="l"/>
              </a:tabLst>
            </a:pPr>
            <a:r>
              <a:rPr sz="1800" dirty="0">
                <a:solidFill>
                  <a:srgbClr val="07123A"/>
                </a:solidFill>
                <a:latin typeface="Arial"/>
                <a:cs typeface="Arial"/>
              </a:rPr>
              <a:t>Не</a:t>
            </a:r>
            <a:r>
              <a:rPr sz="1800" spc="15" dirty="0">
                <a:solidFill>
                  <a:srgbClr val="07123A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07123A"/>
                </a:solidFill>
                <a:latin typeface="Arial"/>
                <a:cs typeface="Arial"/>
              </a:rPr>
              <a:t>поддерживаются</a:t>
            </a:r>
            <a:r>
              <a:rPr sz="1800" spc="25" dirty="0">
                <a:solidFill>
                  <a:srgbClr val="07123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7123A"/>
                </a:solidFill>
                <a:latin typeface="Arial"/>
                <a:cs typeface="Arial"/>
              </a:rPr>
              <a:t>исключающие</a:t>
            </a:r>
            <a:r>
              <a:rPr sz="1800" spc="30" dirty="0">
                <a:solidFill>
                  <a:srgbClr val="07123A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7123A"/>
                </a:solidFill>
                <a:latin typeface="Arial"/>
                <a:cs typeface="Arial"/>
              </a:rPr>
              <a:t>запросы.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  <a:buClr>
                <a:srgbClr val="07123A"/>
              </a:buClr>
              <a:buFont typeface="Arial"/>
              <a:buChar char="•"/>
            </a:pPr>
            <a:endParaRPr sz="1800" dirty="0">
              <a:latin typeface="Arial"/>
              <a:cs typeface="Arial"/>
            </a:endParaRPr>
          </a:p>
          <a:p>
            <a:pPr marL="92075" marR="1051560" indent="-10160">
              <a:lnSpc>
                <a:spcPct val="100000"/>
              </a:lnSpc>
              <a:spcBef>
                <a:spcPts val="5"/>
              </a:spcBef>
              <a:buSzPct val="94444"/>
              <a:buChar char="•"/>
              <a:tabLst>
                <a:tab pos="170815" algn="l"/>
              </a:tabLst>
            </a:pPr>
            <a:r>
              <a:rPr sz="1800" dirty="0">
                <a:solidFill>
                  <a:srgbClr val="07123A"/>
                </a:solidFill>
                <a:latin typeface="Arial"/>
                <a:cs typeface="Arial"/>
              </a:rPr>
              <a:t>	Иногда</a:t>
            </a:r>
            <a:r>
              <a:rPr sz="1800" spc="-55" dirty="0">
                <a:solidFill>
                  <a:srgbClr val="07123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7123A"/>
                </a:solidFill>
                <a:latin typeface="Arial"/>
                <a:cs typeface="Arial"/>
              </a:rPr>
              <a:t>игнорирует</a:t>
            </a:r>
            <a:r>
              <a:rPr sz="1800" spc="-25" dirty="0">
                <a:solidFill>
                  <a:srgbClr val="07123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7123A"/>
                </a:solidFill>
                <a:latin typeface="Arial"/>
                <a:cs typeface="Arial"/>
              </a:rPr>
              <a:t>некоторые</a:t>
            </a:r>
            <a:r>
              <a:rPr sz="1800" spc="-50" dirty="0">
                <a:solidFill>
                  <a:srgbClr val="07123A"/>
                </a:solidFill>
                <a:latin typeface="Arial"/>
                <a:cs typeface="Arial"/>
              </a:rPr>
              <a:t> </a:t>
            </a:r>
            <a:r>
              <a:rPr sz="1800" spc="-45" dirty="0">
                <a:solidFill>
                  <a:srgbClr val="07123A"/>
                </a:solidFill>
                <a:latin typeface="Arial"/>
                <a:cs typeface="Arial"/>
              </a:rPr>
              <a:t>детали </a:t>
            </a:r>
            <a:r>
              <a:rPr sz="1800" spc="-10" dirty="0">
                <a:solidFill>
                  <a:srgbClr val="07123A"/>
                </a:solidFill>
                <a:latin typeface="Arial"/>
                <a:cs typeface="Arial"/>
              </a:rPr>
              <a:t>описаний.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6063" y="5222824"/>
            <a:ext cx="10453370" cy="568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35"/>
              </a:lnSpc>
              <a:spcBef>
                <a:spcPts val="100"/>
              </a:spcBef>
            </a:pPr>
            <a:r>
              <a:rPr sz="1800" dirty="0">
                <a:solidFill>
                  <a:srgbClr val="07123A"/>
                </a:solidFill>
                <a:latin typeface="Arial"/>
                <a:cs typeface="Arial"/>
              </a:rPr>
              <a:t>Исключающие</a:t>
            </a:r>
            <a:r>
              <a:rPr sz="1800" spc="-15" dirty="0">
                <a:solidFill>
                  <a:srgbClr val="07123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7123A"/>
                </a:solidFill>
                <a:latin typeface="Arial"/>
                <a:cs typeface="Arial"/>
              </a:rPr>
              <a:t>запросы</a:t>
            </a:r>
            <a:r>
              <a:rPr sz="1800" spc="-20" dirty="0">
                <a:solidFill>
                  <a:srgbClr val="07123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7123A"/>
                </a:solidFill>
                <a:latin typeface="Arial"/>
                <a:cs typeface="Arial"/>
              </a:rPr>
              <a:t>—</a:t>
            </a:r>
            <a:r>
              <a:rPr sz="1800" spc="-30" dirty="0">
                <a:solidFill>
                  <a:srgbClr val="07123A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07123A"/>
                </a:solidFill>
                <a:latin typeface="Arial"/>
                <a:cs typeface="Arial"/>
              </a:rPr>
              <a:t>дополнительные</a:t>
            </a:r>
            <a:r>
              <a:rPr sz="1800" spc="-35" dirty="0">
                <a:solidFill>
                  <a:srgbClr val="07123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7123A"/>
                </a:solidFill>
                <a:latin typeface="Arial"/>
                <a:cs typeface="Arial"/>
              </a:rPr>
              <a:t>описания</a:t>
            </a:r>
            <a:r>
              <a:rPr sz="1800" spc="-15" dirty="0">
                <a:solidFill>
                  <a:srgbClr val="07123A"/>
                </a:solidFill>
                <a:latin typeface="Arial"/>
                <a:cs typeface="Arial"/>
              </a:rPr>
              <a:t> </a:t>
            </a:r>
            <a:r>
              <a:rPr sz="1800" spc="-95" dirty="0">
                <a:solidFill>
                  <a:srgbClr val="07123A"/>
                </a:solidFill>
                <a:latin typeface="Arial"/>
                <a:cs typeface="Arial"/>
              </a:rPr>
              <a:t>тех</a:t>
            </a:r>
            <a:r>
              <a:rPr sz="1800" spc="-25" dirty="0">
                <a:solidFill>
                  <a:srgbClr val="07123A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7123A"/>
                </a:solidFill>
                <a:latin typeface="Arial"/>
                <a:cs typeface="Arial"/>
              </a:rPr>
              <a:t>объектов</a:t>
            </a:r>
            <a:r>
              <a:rPr sz="1800" spc="-45" dirty="0">
                <a:solidFill>
                  <a:srgbClr val="07123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7123A"/>
                </a:solidFill>
                <a:latin typeface="Arial"/>
                <a:cs typeface="Arial"/>
              </a:rPr>
              <a:t>или</a:t>
            </a:r>
            <a:r>
              <a:rPr sz="1800" spc="-15" dirty="0">
                <a:solidFill>
                  <a:srgbClr val="07123A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07123A"/>
                </a:solidFill>
                <a:latin typeface="Arial"/>
                <a:cs typeface="Arial"/>
              </a:rPr>
              <a:t>характеристик,</a:t>
            </a:r>
            <a:r>
              <a:rPr sz="1800" dirty="0">
                <a:solidFill>
                  <a:srgbClr val="07123A"/>
                </a:solidFill>
                <a:latin typeface="Arial"/>
                <a:cs typeface="Arial"/>
              </a:rPr>
              <a:t> которых</a:t>
            </a:r>
            <a:r>
              <a:rPr sz="1800" spc="-20" dirty="0">
                <a:solidFill>
                  <a:srgbClr val="07123A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07123A"/>
                </a:solidFill>
                <a:latin typeface="Arial"/>
                <a:cs typeface="Arial"/>
              </a:rPr>
              <a:t>не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ts val="2135"/>
              </a:lnSpc>
            </a:pPr>
            <a:r>
              <a:rPr sz="1800" dirty="0">
                <a:solidFill>
                  <a:srgbClr val="07123A"/>
                </a:solidFill>
                <a:latin typeface="Arial"/>
                <a:cs typeface="Arial"/>
              </a:rPr>
              <a:t>должно</a:t>
            </a:r>
            <a:r>
              <a:rPr sz="1800" spc="-55" dirty="0">
                <a:solidFill>
                  <a:srgbClr val="07123A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07123A"/>
                </a:solidFill>
                <a:latin typeface="Arial"/>
                <a:cs typeface="Arial"/>
              </a:rPr>
              <a:t>быть</a:t>
            </a:r>
            <a:r>
              <a:rPr sz="1800" spc="-35" dirty="0">
                <a:solidFill>
                  <a:srgbClr val="07123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7123A"/>
                </a:solidFill>
                <a:latin typeface="Arial"/>
                <a:cs typeface="Arial"/>
              </a:rPr>
              <a:t>на</a:t>
            </a:r>
            <a:r>
              <a:rPr sz="1800" spc="-40" dirty="0">
                <a:solidFill>
                  <a:srgbClr val="07123A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7123A"/>
                </a:solidFill>
                <a:latin typeface="Arial"/>
                <a:cs typeface="Arial"/>
              </a:rPr>
              <a:t>картинке.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685800" y="2209800"/>
            <a:ext cx="7619238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81480">
              <a:lnSpc>
                <a:spcPct val="100000"/>
              </a:lnSpc>
              <a:spcBef>
                <a:spcPts val="100"/>
              </a:spcBef>
            </a:pPr>
            <a:r>
              <a:rPr sz="5400" dirty="0" err="1"/>
              <a:t>Генерации</a:t>
            </a:r>
            <a:r>
              <a:rPr sz="5400" spc="-200" dirty="0"/>
              <a:t> </a:t>
            </a:r>
            <a:r>
              <a:rPr lang="ru-RU" sz="5400" spc="-200" dirty="0" smtClean="0"/>
              <a:t/>
            </a:r>
            <a:br>
              <a:rPr lang="ru-RU" sz="5400" spc="-200" dirty="0" smtClean="0"/>
            </a:br>
            <a:r>
              <a:rPr sz="5400" spc="-10" dirty="0" err="1" smtClean="0"/>
              <a:t>текстов</a:t>
            </a:r>
            <a:endParaRPr sz="5400" spc="-10" dirty="0"/>
          </a:p>
        </p:txBody>
      </p:sp>
      <p:grpSp>
        <p:nvGrpSpPr>
          <p:cNvPr id="3" name="object 3"/>
          <p:cNvGrpSpPr/>
          <p:nvPr/>
        </p:nvGrpSpPr>
        <p:grpSpPr>
          <a:xfrm>
            <a:off x="5410200" y="152400"/>
            <a:ext cx="6019800" cy="6539483"/>
            <a:chOff x="5486400" y="152400"/>
            <a:chExt cx="6019800" cy="6539483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86400" y="152400"/>
              <a:ext cx="2900172" cy="652576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20100" y="166115"/>
              <a:ext cx="3086100" cy="652576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62702" y="2927350"/>
            <a:ext cx="50996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FFFF"/>
                </a:solidFill>
              </a:rPr>
              <a:t>Спасибо</a:t>
            </a:r>
            <a:r>
              <a:rPr spc="-3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за</a:t>
            </a:r>
            <a:r>
              <a:rPr spc="-25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внимание!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20946" y="841628"/>
            <a:ext cx="31508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hlinkClick r:id="rId2"/>
              </a:rPr>
              <a:t>Нейротекстер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4720" y="1802129"/>
            <a:ext cx="11125835" cy="2952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13765" algn="just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435258"/>
                </a:solidFill>
                <a:latin typeface="Arial"/>
                <a:cs typeface="Arial"/>
              </a:rPr>
              <a:t>Онлайн-</a:t>
            </a:r>
            <a:r>
              <a:rPr sz="2400" dirty="0">
                <a:solidFill>
                  <a:srgbClr val="435258"/>
                </a:solidFill>
                <a:latin typeface="Arial"/>
                <a:cs typeface="Arial"/>
              </a:rPr>
              <a:t>сервис</a:t>
            </a:r>
            <a:r>
              <a:rPr sz="2400" spc="380" dirty="0">
                <a:solidFill>
                  <a:srgbClr val="435258"/>
                </a:solidFill>
                <a:latin typeface="Arial"/>
                <a:cs typeface="Arial"/>
              </a:rPr>
              <a:t>  </a:t>
            </a:r>
            <a:r>
              <a:rPr sz="2400" dirty="0">
                <a:solidFill>
                  <a:srgbClr val="435258"/>
                </a:solidFill>
                <a:latin typeface="Arial"/>
                <a:cs typeface="Arial"/>
              </a:rPr>
              <a:t>для</a:t>
            </a:r>
            <a:r>
              <a:rPr sz="2400" spc="365" dirty="0">
                <a:solidFill>
                  <a:srgbClr val="435258"/>
                </a:solidFill>
                <a:latin typeface="Arial"/>
                <a:cs typeface="Arial"/>
              </a:rPr>
              <a:t>  </a:t>
            </a:r>
            <a:r>
              <a:rPr sz="2400" dirty="0">
                <a:solidFill>
                  <a:srgbClr val="435258"/>
                </a:solidFill>
                <a:latin typeface="Arial"/>
                <a:cs typeface="Arial"/>
              </a:rPr>
              <a:t>написания</a:t>
            </a:r>
            <a:r>
              <a:rPr sz="2400" spc="370" dirty="0">
                <a:solidFill>
                  <a:srgbClr val="435258"/>
                </a:solidFill>
                <a:latin typeface="Arial"/>
                <a:cs typeface="Arial"/>
              </a:rPr>
              <a:t>  </a:t>
            </a:r>
            <a:r>
              <a:rPr sz="2400" dirty="0">
                <a:solidFill>
                  <a:srgbClr val="435258"/>
                </a:solidFill>
                <a:latin typeface="Arial"/>
                <a:cs typeface="Arial"/>
              </a:rPr>
              <a:t>текстов</a:t>
            </a:r>
            <a:r>
              <a:rPr sz="2400" spc="380" dirty="0">
                <a:solidFill>
                  <a:srgbClr val="435258"/>
                </a:solidFill>
                <a:latin typeface="Arial"/>
                <a:cs typeface="Arial"/>
              </a:rPr>
              <a:t>  </a:t>
            </a:r>
            <a:r>
              <a:rPr sz="2400" dirty="0">
                <a:solidFill>
                  <a:srgbClr val="435258"/>
                </a:solidFill>
                <a:latin typeface="Arial"/>
                <a:cs typeface="Arial"/>
              </a:rPr>
              <a:t>на</a:t>
            </a:r>
            <a:r>
              <a:rPr sz="2400" spc="375" dirty="0">
                <a:solidFill>
                  <a:srgbClr val="435258"/>
                </a:solidFill>
                <a:latin typeface="Arial"/>
                <a:cs typeface="Arial"/>
              </a:rPr>
              <a:t>  </a:t>
            </a:r>
            <a:r>
              <a:rPr sz="2400" dirty="0">
                <a:solidFill>
                  <a:srgbClr val="435258"/>
                </a:solidFill>
                <a:latin typeface="Arial"/>
                <a:cs typeface="Arial"/>
              </a:rPr>
              <a:t>русском</a:t>
            </a:r>
            <a:r>
              <a:rPr sz="2400" spc="375" dirty="0">
                <a:solidFill>
                  <a:srgbClr val="435258"/>
                </a:solidFill>
                <a:latin typeface="Arial"/>
                <a:cs typeface="Arial"/>
              </a:rPr>
              <a:t>  </a:t>
            </a:r>
            <a:r>
              <a:rPr sz="2400" dirty="0">
                <a:solidFill>
                  <a:srgbClr val="435258"/>
                </a:solidFill>
                <a:latin typeface="Arial"/>
                <a:cs typeface="Arial"/>
              </a:rPr>
              <a:t>языке.</a:t>
            </a:r>
            <a:r>
              <a:rPr sz="2400" spc="380" dirty="0">
                <a:solidFill>
                  <a:srgbClr val="435258"/>
                </a:solidFill>
                <a:latin typeface="Arial"/>
                <a:cs typeface="Arial"/>
              </a:rPr>
              <a:t>  </a:t>
            </a:r>
            <a:r>
              <a:rPr sz="2400" spc="-20" dirty="0">
                <a:solidFill>
                  <a:srgbClr val="435258"/>
                </a:solidFill>
                <a:latin typeface="Arial"/>
                <a:cs typeface="Arial"/>
              </a:rPr>
              <a:t>Есть </a:t>
            </a:r>
            <a:r>
              <a:rPr sz="2400" dirty="0">
                <a:solidFill>
                  <a:srgbClr val="435258"/>
                </a:solidFill>
                <a:latin typeface="Arial"/>
                <a:cs typeface="Arial"/>
              </a:rPr>
              <a:t>бесплатная</a:t>
            </a:r>
            <a:r>
              <a:rPr sz="2400" spc="-35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35258"/>
                </a:solidFill>
                <a:latin typeface="Arial"/>
                <a:cs typeface="Arial"/>
              </a:rPr>
              <a:t>тестовая</a:t>
            </a:r>
            <a:r>
              <a:rPr sz="2400" spc="-20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35258"/>
                </a:solidFill>
                <a:latin typeface="Arial"/>
                <a:cs typeface="Arial"/>
              </a:rPr>
              <a:t>версия</a:t>
            </a:r>
            <a:r>
              <a:rPr sz="2400" spc="-20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35258"/>
                </a:solidFill>
                <a:latin typeface="Arial"/>
                <a:cs typeface="Arial"/>
              </a:rPr>
              <a:t>на</a:t>
            </a:r>
            <a:r>
              <a:rPr sz="2400" spc="-15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35258"/>
                </a:solidFill>
                <a:latin typeface="Arial"/>
                <a:cs typeface="Arial"/>
              </a:rPr>
              <a:t>7</a:t>
            </a:r>
            <a:r>
              <a:rPr sz="2400" spc="-30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35258"/>
                </a:solidFill>
                <a:latin typeface="Arial"/>
                <a:cs typeface="Arial"/>
              </a:rPr>
              <a:t>дней</a:t>
            </a:r>
            <a:r>
              <a:rPr sz="2400" spc="-25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35258"/>
                </a:solidFill>
                <a:latin typeface="Arial"/>
                <a:cs typeface="Arial"/>
              </a:rPr>
              <a:t>—</a:t>
            </a:r>
            <a:r>
              <a:rPr sz="2400" spc="-40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35258"/>
                </a:solidFill>
                <a:latin typeface="Arial"/>
                <a:cs typeface="Arial"/>
              </a:rPr>
              <a:t>дальше</a:t>
            </a:r>
            <a:r>
              <a:rPr sz="2400" spc="-15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35258"/>
                </a:solidFill>
                <a:latin typeface="Arial"/>
                <a:cs typeface="Arial"/>
              </a:rPr>
              <a:t>за</a:t>
            </a:r>
            <a:r>
              <a:rPr sz="2400" spc="-25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35258"/>
                </a:solidFill>
                <a:latin typeface="Arial"/>
                <a:cs typeface="Arial"/>
              </a:rPr>
              <a:t>сервис</a:t>
            </a:r>
            <a:r>
              <a:rPr sz="2400" spc="-15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35258"/>
                </a:solidFill>
                <a:latin typeface="Arial"/>
                <a:cs typeface="Arial"/>
              </a:rPr>
              <a:t>нужно</a:t>
            </a:r>
            <a:r>
              <a:rPr sz="2400" spc="-20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35258"/>
                </a:solidFill>
                <a:latin typeface="Arial"/>
                <a:cs typeface="Arial"/>
              </a:rPr>
              <a:t>платить</a:t>
            </a:r>
            <a:r>
              <a:rPr sz="2400" spc="-15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35258"/>
                </a:solidFill>
                <a:latin typeface="Arial"/>
                <a:cs typeface="Arial"/>
              </a:rPr>
              <a:t>от </a:t>
            </a:r>
            <a:r>
              <a:rPr sz="2400" dirty="0">
                <a:solidFill>
                  <a:srgbClr val="435258"/>
                </a:solidFill>
                <a:latin typeface="Arial"/>
                <a:cs typeface="Arial"/>
              </a:rPr>
              <a:t>299</a:t>
            </a:r>
            <a:r>
              <a:rPr sz="2400" spc="-45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35258"/>
                </a:solidFill>
                <a:latin typeface="Arial"/>
                <a:cs typeface="Arial"/>
              </a:rPr>
              <a:t>рублей</a:t>
            </a:r>
            <a:r>
              <a:rPr sz="2400" spc="-60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35258"/>
                </a:solidFill>
                <a:latin typeface="Arial"/>
                <a:cs typeface="Arial"/>
              </a:rPr>
              <a:t>за</a:t>
            </a:r>
            <a:r>
              <a:rPr sz="2400" spc="-50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35258"/>
                </a:solidFill>
                <a:latin typeface="Arial"/>
                <a:cs typeface="Arial"/>
              </a:rPr>
              <a:t>30</a:t>
            </a:r>
            <a:r>
              <a:rPr sz="2400" spc="-50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35258"/>
                </a:solidFill>
                <a:latin typeface="Arial"/>
                <a:cs typeface="Arial"/>
              </a:rPr>
              <a:t>дней</a:t>
            </a:r>
            <a:r>
              <a:rPr sz="2400" spc="-65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35258"/>
                </a:solidFill>
                <a:latin typeface="Arial"/>
                <a:cs typeface="Arial"/>
              </a:rPr>
              <a:t>пользования.</a:t>
            </a:r>
            <a:endParaRPr sz="2400" dirty="0">
              <a:latin typeface="Arial"/>
              <a:cs typeface="Arial"/>
            </a:endParaRPr>
          </a:p>
          <a:p>
            <a:pPr marL="926465" algn="just">
              <a:lnSpc>
                <a:spcPct val="100000"/>
              </a:lnSpc>
            </a:pPr>
            <a:r>
              <a:rPr sz="2400" dirty="0">
                <a:solidFill>
                  <a:srgbClr val="435258"/>
                </a:solidFill>
                <a:latin typeface="Arial"/>
                <a:cs typeface="Arial"/>
              </a:rPr>
              <a:t>На</a:t>
            </a:r>
            <a:r>
              <a:rPr sz="2400" spc="135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35258"/>
                </a:solidFill>
                <a:latin typeface="Arial"/>
                <a:cs typeface="Arial"/>
              </a:rPr>
              <a:t>неделю</a:t>
            </a:r>
            <a:r>
              <a:rPr sz="2400" spc="140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35258"/>
                </a:solidFill>
                <a:latin typeface="Arial"/>
                <a:cs typeface="Arial"/>
              </a:rPr>
              <a:t>бесплатного</a:t>
            </a:r>
            <a:r>
              <a:rPr sz="2400" spc="135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35258"/>
                </a:solidFill>
                <a:latin typeface="Arial"/>
                <a:cs typeface="Arial"/>
              </a:rPr>
              <a:t>пользования</a:t>
            </a:r>
            <a:r>
              <a:rPr sz="2400" spc="140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35258"/>
                </a:solidFill>
                <a:latin typeface="Arial"/>
                <a:cs typeface="Arial"/>
              </a:rPr>
              <a:t>вам</a:t>
            </a:r>
            <a:r>
              <a:rPr sz="2400" spc="145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35258"/>
                </a:solidFill>
                <a:latin typeface="Arial"/>
                <a:cs typeface="Arial"/>
              </a:rPr>
              <a:t>дается</a:t>
            </a:r>
            <a:r>
              <a:rPr sz="2400" spc="125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35258"/>
                </a:solidFill>
                <a:latin typeface="Arial"/>
                <a:cs typeface="Arial"/>
              </a:rPr>
              <a:t>2</a:t>
            </a:r>
            <a:r>
              <a:rPr sz="2400" spc="135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35258"/>
                </a:solidFill>
                <a:latin typeface="Arial"/>
                <a:cs typeface="Arial"/>
              </a:rPr>
              <a:t>200</a:t>
            </a:r>
            <a:r>
              <a:rPr sz="2400" spc="135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35258"/>
                </a:solidFill>
                <a:latin typeface="Arial"/>
                <a:cs typeface="Arial"/>
              </a:rPr>
              <a:t>нейротокенов.</a:t>
            </a:r>
            <a:endParaRPr sz="2400" dirty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sz="2400" dirty="0">
                <a:solidFill>
                  <a:srgbClr val="435258"/>
                </a:solidFill>
                <a:latin typeface="Arial"/>
                <a:cs typeface="Arial"/>
              </a:rPr>
              <a:t>Один</a:t>
            </a:r>
            <a:r>
              <a:rPr sz="2400" spc="-100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35258"/>
                </a:solidFill>
                <a:latin typeface="Arial"/>
                <a:cs typeface="Arial"/>
              </a:rPr>
              <a:t>нейротокен</a:t>
            </a:r>
            <a:r>
              <a:rPr sz="2400" spc="-75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35258"/>
                </a:solidFill>
                <a:latin typeface="Arial"/>
                <a:cs typeface="Arial"/>
              </a:rPr>
              <a:t>равен</a:t>
            </a:r>
            <a:r>
              <a:rPr sz="2400" spc="-65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35258"/>
                </a:solidFill>
                <a:latin typeface="Arial"/>
                <a:cs typeface="Arial"/>
              </a:rPr>
              <a:t>10</a:t>
            </a:r>
            <a:r>
              <a:rPr sz="2400" spc="-75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35258"/>
                </a:solidFill>
                <a:latin typeface="Arial"/>
                <a:cs typeface="Arial"/>
              </a:rPr>
              <a:t>символам.</a:t>
            </a:r>
            <a:endParaRPr sz="2400" dirty="0">
              <a:latin typeface="Arial"/>
              <a:cs typeface="Arial"/>
            </a:endParaRPr>
          </a:p>
          <a:p>
            <a:pPr marL="12700" marR="6985" indent="913765" algn="just">
              <a:lnSpc>
                <a:spcPct val="100000"/>
              </a:lnSpc>
            </a:pPr>
            <a:r>
              <a:rPr sz="2400" dirty="0">
                <a:solidFill>
                  <a:srgbClr val="435258"/>
                </a:solidFill>
                <a:latin typeface="Arial"/>
                <a:cs typeface="Arial"/>
              </a:rPr>
              <a:t>По</a:t>
            </a:r>
            <a:r>
              <a:rPr sz="2400" spc="434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35258"/>
                </a:solidFill>
                <a:latin typeface="Arial"/>
                <a:cs typeface="Arial"/>
              </a:rPr>
              <a:t>заявлению</a:t>
            </a:r>
            <a:r>
              <a:rPr sz="2400" spc="445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35258"/>
                </a:solidFill>
                <a:latin typeface="Arial"/>
                <a:cs typeface="Arial"/>
              </a:rPr>
              <a:t>разработчиков,</a:t>
            </a:r>
            <a:r>
              <a:rPr sz="2400" spc="425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35258"/>
                </a:solidFill>
                <a:latin typeface="Arial"/>
                <a:cs typeface="Arial"/>
              </a:rPr>
              <a:t>нейросеть</a:t>
            </a:r>
            <a:r>
              <a:rPr sz="2400" spc="459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35258"/>
                </a:solidFill>
                <a:latin typeface="Arial"/>
                <a:cs typeface="Arial"/>
              </a:rPr>
              <a:t>умеет</a:t>
            </a:r>
            <a:r>
              <a:rPr sz="2400" spc="445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35258"/>
                </a:solidFill>
                <a:latin typeface="Arial"/>
                <a:cs typeface="Arial"/>
              </a:rPr>
              <a:t>писать</a:t>
            </a:r>
            <a:r>
              <a:rPr sz="2400" spc="445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35258"/>
                </a:solidFill>
                <a:latin typeface="Arial"/>
                <a:cs typeface="Arial"/>
              </a:rPr>
              <a:t>статьи,</a:t>
            </a:r>
            <a:r>
              <a:rPr sz="2400" spc="420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435258"/>
                </a:solidFill>
                <a:latin typeface="Arial"/>
                <a:cs typeface="Arial"/>
              </a:rPr>
              <a:t>SEO- </a:t>
            </a:r>
            <a:r>
              <a:rPr sz="2400" dirty="0">
                <a:solidFill>
                  <a:srgbClr val="435258"/>
                </a:solidFill>
                <a:latin typeface="Arial"/>
                <a:cs typeface="Arial"/>
              </a:rPr>
              <a:t>тексты,</a:t>
            </a:r>
            <a:r>
              <a:rPr sz="2400" spc="320" dirty="0">
                <a:solidFill>
                  <a:srgbClr val="435258"/>
                </a:solidFill>
                <a:latin typeface="Arial"/>
                <a:cs typeface="Arial"/>
              </a:rPr>
              <a:t>  </a:t>
            </a:r>
            <a:r>
              <a:rPr sz="2400" dirty="0">
                <a:solidFill>
                  <a:srgbClr val="435258"/>
                </a:solidFill>
                <a:latin typeface="Arial"/>
                <a:cs typeface="Arial"/>
              </a:rPr>
              <a:t>посты,</a:t>
            </a:r>
            <a:r>
              <a:rPr sz="2400" spc="325" dirty="0">
                <a:solidFill>
                  <a:srgbClr val="435258"/>
                </a:solidFill>
                <a:latin typeface="Arial"/>
                <a:cs typeface="Arial"/>
              </a:rPr>
              <a:t>  </a:t>
            </a:r>
            <a:r>
              <a:rPr sz="2400" dirty="0">
                <a:solidFill>
                  <a:srgbClr val="435258"/>
                </a:solidFill>
                <a:latin typeface="Arial"/>
                <a:cs typeface="Arial"/>
              </a:rPr>
              <a:t>продающие</a:t>
            </a:r>
            <a:r>
              <a:rPr sz="2400" spc="320" dirty="0">
                <a:solidFill>
                  <a:srgbClr val="435258"/>
                </a:solidFill>
                <a:latin typeface="Arial"/>
                <a:cs typeface="Arial"/>
              </a:rPr>
              <a:t>  </a:t>
            </a:r>
            <a:r>
              <a:rPr sz="2400" dirty="0">
                <a:solidFill>
                  <a:srgbClr val="435258"/>
                </a:solidFill>
                <a:latin typeface="Arial"/>
                <a:cs typeface="Arial"/>
              </a:rPr>
              <a:t>тексты</a:t>
            </a:r>
            <a:r>
              <a:rPr sz="2400" spc="325" dirty="0">
                <a:solidFill>
                  <a:srgbClr val="435258"/>
                </a:solidFill>
                <a:latin typeface="Arial"/>
                <a:cs typeface="Arial"/>
              </a:rPr>
              <a:t>  </a:t>
            </a:r>
            <a:r>
              <a:rPr sz="2400" dirty="0">
                <a:solidFill>
                  <a:srgbClr val="435258"/>
                </a:solidFill>
                <a:latin typeface="Arial"/>
                <a:cs typeface="Arial"/>
              </a:rPr>
              <a:t>и</a:t>
            </a:r>
            <a:r>
              <a:rPr sz="2400" spc="320" dirty="0">
                <a:solidFill>
                  <a:srgbClr val="435258"/>
                </a:solidFill>
                <a:latin typeface="Arial"/>
                <a:cs typeface="Arial"/>
              </a:rPr>
              <a:t>  </a:t>
            </a:r>
            <a:r>
              <a:rPr sz="2400" dirty="0">
                <a:solidFill>
                  <a:srgbClr val="435258"/>
                </a:solidFill>
                <a:latin typeface="Arial"/>
                <a:cs typeface="Arial"/>
              </a:rPr>
              <a:t>другие.</a:t>
            </a:r>
            <a:r>
              <a:rPr sz="2400" spc="320" dirty="0">
                <a:solidFill>
                  <a:srgbClr val="435258"/>
                </a:solidFill>
                <a:latin typeface="Arial"/>
                <a:cs typeface="Arial"/>
              </a:rPr>
              <a:t>    </a:t>
            </a:r>
            <a:r>
              <a:rPr sz="2400" dirty="0">
                <a:solidFill>
                  <a:srgbClr val="435258"/>
                </a:solidFill>
                <a:latin typeface="Arial"/>
                <a:cs typeface="Arial"/>
              </a:rPr>
              <a:t>Еще</a:t>
            </a:r>
            <a:r>
              <a:rPr sz="2400" spc="330" dirty="0">
                <a:solidFill>
                  <a:srgbClr val="435258"/>
                </a:solidFill>
                <a:latin typeface="Arial"/>
                <a:cs typeface="Arial"/>
              </a:rPr>
              <a:t>  </a:t>
            </a:r>
            <a:r>
              <a:rPr sz="2400" dirty="0">
                <a:solidFill>
                  <a:srgbClr val="435258"/>
                </a:solidFill>
                <a:latin typeface="Arial"/>
                <a:cs typeface="Arial"/>
              </a:rPr>
              <a:t>нейросеть</a:t>
            </a:r>
            <a:r>
              <a:rPr sz="2400" spc="330" dirty="0">
                <a:solidFill>
                  <a:srgbClr val="435258"/>
                </a:solidFill>
                <a:latin typeface="Arial"/>
                <a:cs typeface="Arial"/>
              </a:rPr>
              <a:t>  </a:t>
            </a:r>
            <a:r>
              <a:rPr sz="2400" spc="-10" dirty="0">
                <a:solidFill>
                  <a:srgbClr val="435258"/>
                </a:solidFill>
                <a:latin typeface="Arial"/>
                <a:cs typeface="Arial"/>
              </a:rPr>
              <a:t>может </a:t>
            </a:r>
            <a:r>
              <a:rPr sz="2400" spc="-20" dirty="0">
                <a:solidFill>
                  <a:srgbClr val="435258"/>
                </a:solidFill>
                <a:latin typeface="Arial"/>
                <a:cs typeface="Arial"/>
              </a:rPr>
              <a:t>генерировать</a:t>
            </a:r>
            <a:r>
              <a:rPr sz="2400" spc="-75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35258"/>
                </a:solidFill>
                <a:latin typeface="Arial"/>
                <a:cs typeface="Arial"/>
              </a:rPr>
              <a:t>простые</a:t>
            </a:r>
            <a:r>
              <a:rPr sz="2400" spc="-85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35258"/>
                </a:solidFill>
                <a:latin typeface="Arial"/>
                <a:cs typeface="Arial"/>
              </a:rPr>
              <a:t>изображения,</a:t>
            </a:r>
            <a:r>
              <a:rPr sz="2400" spc="-110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35258"/>
                </a:solidFill>
                <a:latin typeface="Arial"/>
                <a:cs typeface="Arial"/>
              </a:rPr>
              <a:t>сокращать</a:t>
            </a:r>
            <a:r>
              <a:rPr sz="2400" spc="-75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35258"/>
                </a:solidFill>
                <a:latin typeface="Arial"/>
                <a:cs typeface="Arial"/>
              </a:rPr>
              <a:t>и</a:t>
            </a:r>
            <a:r>
              <a:rPr sz="2400" spc="-100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35258"/>
                </a:solidFill>
                <a:latin typeface="Arial"/>
                <a:cs typeface="Arial"/>
              </a:rPr>
              <a:t>улучшать</a:t>
            </a:r>
            <a:r>
              <a:rPr sz="2400" spc="-95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35258"/>
                </a:solidFill>
                <a:latin typeface="Arial"/>
                <a:cs typeface="Arial"/>
              </a:rPr>
              <a:t>текст.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620000" y="457200"/>
            <a:ext cx="3886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91000" y="457200"/>
            <a:ext cx="3203829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4800" spc="-10" dirty="0" smtClean="0">
                <a:solidFill>
                  <a:srgbClr val="435258"/>
                </a:solidFill>
              </a:rPr>
              <a:t>Бегемот</a:t>
            </a:r>
            <a:endParaRPr sz="4800" spc="-10" dirty="0">
              <a:solidFill>
                <a:srgbClr val="435258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2000" y="1600200"/>
            <a:ext cx="1095121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i="1" dirty="0">
                <a:solidFill>
                  <a:srgbClr val="435258"/>
                </a:solidFill>
                <a:latin typeface="Arial"/>
                <a:cs typeface="Arial"/>
              </a:rPr>
              <a:t>Сайт:</a:t>
            </a:r>
            <a:r>
              <a:rPr sz="3200" i="1" spc="-5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lang="ru-RU" sz="3200" u="sng" dirty="0">
                <a:hlinkClick r:id="rId2"/>
              </a:rPr>
              <a:t>https://begemot.ai/</a:t>
            </a:r>
            <a:r>
              <a:rPr lang="ru-RU" sz="3200" dirty="0"/>
              <a:t> </a:t>
            </a:r>
            <a:endParaRPr sz="3200" dirty="0">
              <a:latin typeface="Arial"/>
              <a:cs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1250" t="10000" r="8125" b="36723"/>
          <a:stretch>
            <a:fillRect/>
          </a:stretch>
        </p:blipFill>
        <p:spPr bwMode="auto">
          <a:xfrm>
            <a:off x="762000" y="2438400"/>
            <a:ext cx="10825814" cy="402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388" y="109724"/>
            <a:ext cx="12079224" cy="674827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031104" y="965072"/>
            <a:ext cx="5941060" cy="11169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 algn="just">
              <a:lnSpc>
                <a:spcPct val="99300"/>
              </a:lnSpc>
              <a:spcBef>
                <a:spcPts val="114"/>
              </a:spcBef>
            </a:pP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Сейчас</a:t>
            </a:r>
            <a:r>
              <a:rPr sz="1800" spc="420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нейросеть</a:t>
            </a:r>
            <a:r>
              <a:rPr sz="1800" spc="434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находится</a:t>
            </a:r>
            <a:r>
              <a:rPr sz="1800" spc="430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в</a:t>
            </a:r>
            <a:r>
              <a:rPr sz="1800" spc="430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закрытом</a:t>
            </a:r>
            <a:r>
              <a:rPr sz="1800" spc="434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spc="-35" dirty="0">
                <a:solidFill>
                  <a:srgbClr val="435258"/>
                </a:solidFill>
                <a:latin typeface="Arial"/>
                <a:cs typeface="Arial"/>
              </a:rPr>
              <a:t>бета-</a:t>
            </a:r>
            <a:r>
              <a:rPr sz="1800" spc="-10" dirty="0">
                <a:solidFill>
                  <a:srgbClr val="435258"/>
                </a:solidFill>
                <a:latin typeface="Arial"/>
                <a:cs typeface="Arial"/>
              </a:rPr>
              <a:t>тесте: 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первые</a:t>
            </a:r>
            <a:r>
              <a:rPr sz="1800" spc="175" dirty="0">
                <a:solidFill>
                  <a:srgbClr val="435258"/>
                </a:solidFill>
                <a:latin typeface="Arial"/>
                <a:cs typeface="Arial"/>
              </a:rPr>
              <a:t>  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30</a:t>
            </a:r>
            <a:r>
              <a:rPr sz="1800" spc="180" dirty="0">
                <a:solidFill>
                  <a:srgbClr val="435258"/>
                </a:solidFill>
                <a:latin typeface="Arial"/>
                <a:cs typeface="Arial"/>
              </a:rPr>
              <a:t>  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000</a:t>
            </a:r>
            <a:r>
              <a:rPr sz="1800" spc="175" dirty="0">
                <a:solidFill>
                  <a:srgbClr val="435258"/>
                </a:solidFill>
                <a:latin typeface="Arial"/>
                <a:cs typeface="Arial"/>
              </a:rPr>
              <a:t>  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пользователей</a:t>
            </a:r>
            <a:r>
              <a:rPr sz="1800" spc="180" dirty="0">
                <a:solidFill>
                  <a:srgbClr val="435258"/>
                </a:solidFill>
                <a:latin typeface="Arial"/>
                <a:cs typeface="Arial"/>
              </a:rPr>
              <a:t>  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получили</a:t>
            </a:r>
            <a:r>
              <a:rPr sz="1800" spc="180" dirty="0">
                <a:solidFill>
                  <a:srgbClr val="435258"/>
                </a:solidFill>
                <a:latin typeface="Arial"/>
                <a:cs typeface="Arial"/>
              </a:rPr>
              <a:t>  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доступ</a:t>
            </a:r>
            <a:r>
              <a:rPr sz="1800" spc="175" dirty="0">
                <a:solidFill>
                  <a:srgbClr val="435258"/>
                </a:solidFill>
                <a:latin typeface="Arial"/>
                <a:cs typeface="Arial"/>
              </a:rPr>
              <a:t>  </a:t>
            </a:r>
            <a:r>
              <a:rPr sz="1800" spc="-50" dirty="0">
                <a:solidFill>
                  <a:srgbClr val="435258"/>
                </a:solidFill>
                <a:latin typeface="Arial"/>
                <a:cs typeface="Arial"/>
              </a:rPr>
              <a:t>к 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тестированию,</a:t>
            </a:r>
            <a:r>
              <a:rPr sz="1800" spc="130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и</a:t>
            </a:r>
            <a:r>
              <a:rPr sz="1800" spc="110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каждый</a:t>
            </a:r>
            <a:r>
              <a:rPr sz="1800" spc="120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день</a:t>
            </a:r>
            <a:r>
              <a:rPr sz="1800" spc="125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его</a:t>
            </a:r>
            <a:r>
              <a:rPr sz="1800" spc="114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открывают</a:t>
            </a:r>
            <a:r>
              <a:rPr sz="1800" spc="130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еще</a:t>
            </a:r>
            <a:r>
              <a:rPr sz="1800" spc="120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435258"/>
                </a:solidFill>
                <a:latin typeface="Arial"/>
                <a:cs typeface="Arial"/>
              </a:rPr>
              <a:t>для </a:t>
            </a:r>
            <a:r>
              <a:rPr sz="1800" spc="-10" dirty="0">
                <a:solidFill>
                  <a:srgbClr val="435258"/>
                </a:solidFill>
                <a:latin typeface="Arial"/>
                <a:cs typeface="Arial"/>
              </a:rPr>
              <a:t>10-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30</a:t>
            </a:r>
            <a:r>
              <a:rPr sz="1800" spc="-5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тысячам </a:t>
            </a:r>
            <a:r>
              <a:rPr sz="1800" spc="-10" dirty="0">
                <a:solidFill>
                  <a:srgbClr val="435258"/>
                </a:solidFill>
                <a:latin typeface="Arial"/>
                <a:cs typeface="Arial"/>
              </a:rPr>
              <a:t>людей.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25420">
              <a:lnSpc>
                <a:spcPct val="100000"/>
              </a:lnSpc>
              <a:spcBef>
                <a:spcPts val="100"/>
              </a:spcBef>
            </a:pPr>
            <a:r>
              <a:rPr spc="-60" dirty="0">
                <a:solidFill>
                  <a:srgbClr val="435258"/>
                </a:solidFill>
              </a:rPr>
              <a:t>TurboText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2023" y="1451228"/>
            <a:ext cx="1090231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dirty="0">
                <a:solidFill>
                  <a:srgbClr val="435258"/>
                </a:solidFill>
                <a:latin typeface="Arial"/>
                <a:cs typeface="Arial"/>
              </a:rPr>
              <a:t>Сайт:</a:t>
            </a:r>
            <a:r>
              <a:rPr sz="1800" i="1" spc="-25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i="1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https://turbotext.pro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Сервис</a:t>
            </a:r>
            <a:r>
              <a:rPr sz="1800" spc="-55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для</a:t>
            </a:r>
            <a:r>
              <a:rPr sz="1800" spc="-60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создания</a:t>
            </a:r>
            <a:r>
              <a:rPr sz="1800" spc="-70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контента.</a:t>
            </a:r>
            <a:r>
              <a:rPr sz="1800" spc="-40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435258"/>
                </a:solidFill>
                <a:latin typeface="Arial"/>
                <a:cs typeface="Arial"/>
              </a:rPr>
              <a:t>Работает</a:t>
            </a:r>
            <a:r>
              <a:rPr sz="1800" spc="-50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на</a:t>
            </a:r>
            <a:r>
              <a:rPr sz="1800" spc="-55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основе</a:t>
            </a:r>
            <a:r>
              <a:rPr sz="1800" spc="-35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ИИ</a:t>
            </a:r>
            <a:r>
              <a:rPr sz="1800" spc="-55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и</a:t>
            </a:r>
            <a:r>
              <a:rPr sz="1800" spc="-55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35258"/>
                </a:solidFill>
                <a:latin typeface="Arial"/>
                <a:cs typeface="Arial"/>
              </a:rPr>
              <a:t>генерирует</a:t>
            </a:r>
            <a:r>
              <a:rPr sz="1800" spc="-15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изображения</a:t>
            </a:r>
            <a:r>
              <a:rPr sz="1800" spc="-55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и</a:t>
            </a:r>
            <a:r>
              <a:rPr sz="1800" spc="-60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разные</a:t>
            </a:r>
            <a:r>
              <a:rPr sz="1800" spc="-45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35258"/>
                </a:solidFill>
                <a:latin typeface="Arial"/>
                <a:cs typeface="Arial"/>
              </a:rPr>
              <a:t>форматы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текста.</a:t>
            </a:r>
            <a:r>
              <a:rPr sz="1800" spc="-40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Нейросеть</a:t>
            </a:r>
            <a:r>
              <a:rPr sz="1800" spc="-20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35258"/>
                </a:solidFill>
                <a:latin typeface="Arial"/>
                <a:cs typeface="Arial"/>
              </a:rPr>
              <a:t>работает</a:t>
            </a:r>
            <a:r>
              <a:rPr sz="1800" spc="-25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с</a:t>
            </a:r>
            <a:r>
              <a:rPr sz="1800" spc="-30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картинками</a:t>
            </a:r>
            <a:r>
              <a:rPr sz="1800" spc="-40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через</a:t>
            </a:r>
            <a:r>
              <a:rPr sz="1800" spc="-40" dirty="0">
                <a:solidFill>
                  <a:srgbClr val="435258"/>
                </a:solidFill>
                <a:latin typeface="Arial"/>
                <a:cs typeface="Arial"/>
              </a:rPr>
              <a:t> Telegram-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бота,</a:t>
            </a:r>
            <a:r>
              <a:rPr sz="1800" spc="-30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а</a:t>
            </a:r>
            <a:r>
              <a:rPr sz="1800" spc="-30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с</a:t>
            </a:r>
            <a:r>
              <a:rPr sz="1800" spc="-40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текстом</a:t>
            </a:r>
            <a:r>
              <a:rPr sz="1800" spc="-35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–</a:t>
            </a:r>
            <a:r>
              <a:rPr sz="1800" spc="-35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через</a:t>
            </a:r>
            <a:r>
              <a:rPr sz="1800" spc="-30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ТГ</a:t>
            </a:r>
            <a:r>
              <a:rPr sz="1800" spc="-45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и</a:t>
            </a:r>
            <a:r>
              <a:rPr sz="1800" spc="-40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435258"/>
                </a:solidFill>
                <a:latin typeface="Arial"/>
                <a:cs typeface="Arial"/>
              </a:rPr>
              <a:t>веб-</a:t>
            </a:r>
            <a:r>
              <a:rPr sz="1800" spc="-10" dirty="0">
                <a:solidFill>
                  <a:srgbClr val="435258"/>
                </a:solidFill>
                <a:latin typeface="Arial"/>
                <a:cs typeface="Arial"/>
              </a:rPr>
              <a:t>версию.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83208" y="2438400"/>
            <a:ext cx="9253728" cy="429006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2859" y="1138809"/>
            <a:ext cx="11278870" cy="469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435258"/>
                </a:solidFill>
                <a:latin typeface="Arial"/>
                <a:cs typeface="Arial"/>
              </a:rPr>
              <a:t>У</a:t>
            </a:r>
            <a:r>
              <a:rPr sz="1800" b="1" spc="-45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b="1" spc="-30" dirty="0">
                <a:solidFill>
                  <a:srgbClr val="435258"/>
                </a:solidFill>
                <a:latin typeface="Arial"/>
                <a:cs typeface="Arial"/>
              </a:rPr>
              <a:t>TurboText</a:t>
            </a:r>
            <a:r>
              <a:rPr sz="1800" b="1" spc="-50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35258"/>
                </a:solidFill>
                <a:latin typeface="Arial"/>
                <a:cs typeface="Arial"/>
              </a:rPr>
              <a:t>есть</a:t>
            </a:r>
            <a:r>
              <a:rPr sz="1800" b="1" spc="-5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35258"/>
                </a:solidFill>
                <a:latin typeface="Arial"/>
                <a:cs typeface="Arial"/>
              </a:rPr>
              <a:t>9</a:t>
            </a:r>
            <a:r>
              <a:rPr sz="1800" b="1" spc="-40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435258"/>
                </a:solidFill>
                <a:latin typeface="Arial"/>
                <a:cs typeface="Arial"/>
              </a:rPr>
              <a:t>генераторов:</a:t>
            </a:r>
            <a:endParaRPr sz="1800">
              <a:latin typeface="Arial"/>
              <a:cs typeface="Arial"/>
            </a:endParaRPr>
          </a:p>
          <a:p>
            <a:pPr marL="329565" indent="-316865">
              <a:lnSpc>
                <a:spcPct val="100000"/>
              </a:lnSpc>
              <a:buFont typeface="Arial"/>
              <a:buAutoNum type="arabicParenR"/>
              <a:tabLst>
                <a:tab pos="329565" algn="l"/>
              </a:tabLst>
            </a:pPr>
            <a:r>
              <a:rPr sz="1800" b="1" dirty="0">
                <a:solidFill>
                  <a:srgbClr val="435258"/>
                </a:solidFill>
                <a:latin typeface="Arial"/>
                <a:cs typeface="Arial"/>
              </a:rPr>
              <a:t>«Генератор</a:t>
            </a:r>
            <a:r>
              <a:rPr sz="1800" b="1" spc="330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35258"/>
                </a:solidFill>
                <a:latin typeface="Arial"/>
                <a:cs typeface="Arial"/>
              </a:rPr>
              <a:t>картинок».</a:t>
            </a:r>
            <a:r>
              <a:rPr sz="1800" b="1" spc="330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Рисует</a:t>
            </a:r>
            <a:r>
              <a:rPr sz="1800" spc="325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изображения</a:t>
            </a:r>
            <a:r>
              <a:rPr sz="1800" spc="330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по</a:t>
            </a:r>
            <a:r>
              <a:rPr sz="1800" spc="325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описанию.</a:t>
            </a:r>
            <a:r>
              <a:rPr sz="1800" spc="330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В</a:t>
            </a:r>
            <a:r>
              <a:rPr sz="1800" spc="305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Telegram</a:t>
            </a:r>
            <a:r>
              <a:rPr sz="1800" spc="325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есть</a:t>
            </a:r>
            <a:r>
              <a:rPr sz="1800" spc="325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подсказки,</a:t>
            </a:r>
            <a:r>
              <a:rPr sz="1800" spc="325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как</a:t>
            </a:r>
            <a:r>
              <a:rPr sz="1800" spc="325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35258"/>
                </a:solidFill>
                <a:latin typeface="Arial"/>
                <a:cs typeface="Arial"/>
              </a:rPr>
              <a:t>лучше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435258"/>
                </a:solidFill>
                <a:latin typeface="Arial"/>
                <a:cs typeface="Arial"/>
              </a:rPr>
              <a:t>сделать</a:t>
            </a:r>
            <a:r>
              <a:rPr sz="1800" spc="-65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35258"/>
                </a:solidFill>
                <a:latin typeface="Arial"/>
                <a:cs typeface="Arial"/>
              </a:rPr>
              <a:t>запрос.</a:t>
            </a:r>
            <a:endParaRPr sz="1800">
              <a:latin typeface="Arial"/>
              <a:cs typeface="Arial"/>
            </a:endParaRPr>
          </a:p>
          <a:p>
            <a:pPr marL="12700" marR="5080" indent="273685">
              <a:lnSpc>
                <a:spcPct val="100000"/>
              </a:lnSpc>
              <a:buFont typeface="Arial"/>
              <a:buAutoNum type="arabicParenR" startAt="2"/>
              <a:tabLst>
                <a:tab pos="286385" algn="l"/>
              </a:tabLst>
            </a:pPr>
            <a:r>
              <a:rPr sz="1800" b="1" dirty="0">
                <a:solidFill>
                  <a:srgbClr val="435258"/>
                </a:solidFill>
                <a:latin typeface="Arial"/>
                <a:cs typeface="Arial"/>
              </a:rPr>
              <a:t>«Всезнайка».</a:t>
            </a:r>
            <a:r>
              <a:rPr sz="1800" b="1" spc="25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35258"/>
                </a:solidFill>
                <a:latin typeface="Arial"/>
                <a:cs typeface="Arial"/>
              </a:rPr>
              <a:t>Отвечает</a:t>
            </a:r>
            <a:r>
              <a:rPr sz="1800" spc="30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на</a:t>
            </a:r>
            <a:r>
              <a:rPr sz="1800" spc="20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вопросы</a:t>
            </a:r>
            <a:r>
              <a:rPr sz="1800" spc="25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и</a:t>
            </a:r>
            <a:r>
              <a:rPr sz="1800" spc="30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решает</a:t>
            </a:r>
            <a:r>
              <a:rPr sz="1800" spc="20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разные</a:t>
            </a:r>
            <a:r>
              <a:rPr sz="1800" spc="25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задачи,</a:t>
            </a:r>
            <a:r>
              <a:rPr sz="1800" spc="20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как</a:t>
            </a:r>
            <a:r>
              <a:rPr sz="1800" spc="15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ChatGPT</a:t>
            </a:r>
            <a:r>
              <a:rPr sz="1800" spc="10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–</a:t>
            </a:r>
            <a:r>
              <a:rPr sz="1800" spc="15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за</a:t>
            </a:r>
            <a:r>
              <a:rPr sz="1800" spc="10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35258"/>
                </a:solidFill>
                <a:latin typeface="Arial"/>
                <a:cs typeface="Arial"/>
              </a:rPr>
              <a:t>20-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90</a:t>
            </a:r>
            <a:r>
              <a:rPr sz="1800" spc="20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секунд</a:t>
            </a:r>
            <a:r>
              <a:rPr sz="1800" spc="30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35258"/>
                </a:solidFill>
                <a:latin typeface="Arial"/>
                <a:cs typeface="Arial"/>
              </a:rPr>
              <a:t>(зависит 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от</a:t>
            </a:r>
            <a:r>
              <a:rPr sz="1800" spc="-60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сложности</a:t>
            </a:r>
            <a:r>
              <a:rPr sz="1800" spc="-45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35258"/>
                </a:solidFill>
                <a:latin typeface="Arial"/>
                <a:cs typeface="Arial"/>
              </a:rPr>
              <a:t>запроса).</a:t>
            </a:r>
            <a:endParaRPr sz="1800">
              <a:latin typeface="Arial"/>
              <a:cs typeface="Arial"/>
            </a:endParaRPr>
          </a:p>
          <a:p>
            <a:pPr marL="12700" marR="6985" indent="290830">
              <a:lnSpc>
                <a:spcPct val="100000"/>
              </a:lnSpc>
              <a:buFont typeface="Arial"/>
              <a:buAutoNum type="arabicParenR" startAt="2"/>
              <a:tabLst>
                <a:tab pos="303530" algn="l"/>
              </a:tabLst>
            </a:pPr>
            <a:r>
              <a:rPr sz="1800" b="1" dirty="0">
                <a:solidFill>
                  <a:srgbClr val="435258"/>
                </a:solidFill>
                <a:latin typeface="Arial"/>
                <a:cs typeface="Arial"/>
              </a:rPr>
              <a:t>«Рерайт».</a:t>
            </a:r>
            <a:r>
              <a:rPr sz="1800" b="1" spc="114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Перефразирует</a:t>
            </a:r>
            <a:r>
              <a:rPr sz="1800" spc="120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текст</a:t>
            </a:r>
            <a:r>
              <a:rPr sz="1800" spc="110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без</a:t>
            </a:r>
            <a:r>
              <a:rPr sz="1800" spc="110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потери</a:t>
            </a:r>
            <a:r>
              <a:rPr sz="1800" spc="120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смысла.</a:t>
            </a:r>
            <a:r>
              <a:rPr sz="1800" spc="120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Можно</a:t>
            </a:r>
            <a:r>
              <a:rPr sz="1800" spc="110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выбрать</a:t>
            </a:r>
            <a:r>
              <a:rPr sz="1800" spc="110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«силу</a:t>
            </a:r>
            <a:r>
              <a:rPr sz="1800" spc="95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рерайта»</a:t>
            </a:r>
            <a:r>
              <a:rPr sz="1800" spc="110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или</a:t>
            </a:r>
            <a:r>
              <a:rPr sz="1800" spc="110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35258"/>
                </a:solidFill>
                <a:latin typeface="Arial"/>
                <a:cs typeface="Arial"/>
              </a:rPr>
              <a:t>попросить 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переписать</a:t>
            </a:r>
            <a:r>
              <a:rPr sz="1800" spc="-50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по</a:t>
            </a:r>
            <a:r>
              <a:rPr sz="1800" spc="-45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35258"/>
                </a:solidFill>
                <a:latin typeface="Arial"/>
                <a:cs typeface="Arial"/>
              </a:rPr>
              <a:t>предложениям.</a:t>
            </a:r>
            <a:endParaRPr sz="1800">
              <a:latin typeface="Arial"/>
              <a:cs typeface="Arial"/>
            </a:endParaRPr>
          </a:p>
          <a:p>
            <a:pPr marL="310515" indent="-297815">
              <a:lnSpc>
                <a:spcPct val="100000"/>
              </a:lnSpc>
              <a:buFont typeface="Arial"/>
              <a:buAutoNum type="arabicParenR" startAt="2"/>
              <a:tabLst>
                <a:tab pos="310515" algn="l"/>
              </a:tabLst>
            </a:pPr>
            <a:r>
              <a:rPr sz="1800" b="1" dirty="0">
                <a:solidFill>
                  <a:srgbClr val="435258"/>
                </a:solidFill>
                <a:latin typeface="Arial"/>
                <a:cs typeface="Arial"/>
              </a:rPr>
              <a:t>«Перевод».</a:t>
            </a:r>
            <a:r>
              <a:rPr sz="1800" b="1" spc="175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Переводит</a:t>
            </a:r>
            <a:r>
              <a:rPr sz="1800" spc="175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на</a:t>
            </a:r>
            <a:r>
              <a:rPr sz="1800" spc="165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89</a:t>
            </a:r>
            <a:r>
              <a:rPr sz="1800" spc="165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языков,</a:t>
            </a:r>
            <a:r>
              <a:rPr sz="1800" spc="190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улавливая</a:t>
            </a:r>
            <a:r>
              <a:rPr sz="1800" spc="170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смысл,</a:t>
            </a:r>
            <a:r>
              <a:rPr sz="1800" spc="185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языковые</a:t>
            </a:r>
            <a:r>
              <a:rPr sz="1800" spc="175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особенности</a:t>
            </a:r>
            <a:r>
              <a:rPr sz="1800" spc="175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и</a:t>
            </a:r>
            <a:r>
              <a:rPr sz="1800" spc="165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контекст.</a:t>
            </a:r>
            <a:r>
              <a:rPr sz="1800" spc="165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35258"/>
                </a:solidFill>
                <a:latin typeface="Arial"/>
                <a:cs typeface="Arial"/>
              </a:rPr>
              <a:t>Выдает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точный</a:t>
            </a:r>
            <a:r>
              <a:rPr sz="1800" spc="-55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перевод</a:t>
            </a:r>
            <a:r>
              <a:rPr sz="1800" spc="-45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–</a:t>
            </a:r>
            <a:r>
              <a:rPr sz="1800" spc="-60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лучше,</a:t>
            </a:r>
            <a:r>
              <a:rPr sz="1800" spc="-50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чем</a:t>
            </a:r>
            <a:r>
              <a:rPr sz="1800" spc="-55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35258"/>
                </a:solidFill>
                <a:latin typeface="Arial"/>
                <a:cs typeface="Arial"/>
              </a:rPr>
              <a:t>Google.</a:t>
            </a:r>
            <a:endParaRPr sz="1800">
              <a:latin typeface="Arial"/>
              <a:cs typeface="Arial"/>
            </a:endParaRPr>
          </a:p>
          <a:p>
            <a:pPr marL="278765" indent="-266065">
              <a:lnSpc>
                <a:spcPct val="100000"/>
              </a:lnSpc>
              <a:buFont typeface="Arial"/>
              <a:buAutoNum type="arabicParenR" startAt="5"/>
              <a:tabLst>
                <a:tab pos="278765" algn="l"/>
              </a:tabLst>
            </a:pPr>
            <a:r>
              <a:rPr sz="1800" b="1" dirty="0">
                <a:solidFill>
                  <a:srgbClr val="435258"/>
                </a:solidFill>
                <a:latin typeface="Arial"/>
                <a:cs typeface="Arial"/>
              </a:rPr>
              <a:t>«Отзывы».</a:t>
            </a:r>
            <a:r>
              <a:rPr sz="1800" b="1" spc="-10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435258"/>
                </a:solidFill>
                <a:latin typeface="Arial"/>
                <a:cs typeface="Arial"/>
              </a:rPr>
              <a:t>Генерирует</a:t>
            </a:r>
            <a:r>
              <a:rPr sz="1800" spc="-20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35258"/>
                </a:solidFill>
                <a:latin typeface="Arial"/>
                <a:cs typeface="Arial"/>
              </a:rPr>
              <a:t>правдоподобные</a:t>
            </a:r>
            <a:r>
              <a:rPr sz="1800" spc="-30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отзывы</a:t>
            </a:r>
            <a:r>
              <a:rPr sz="1800" spc="-50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к</a:t>
            </a:r>
            <a:r>
              <a:rPr sz="1800" spc="-60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товарам</a:t>
            </a:r>
            <a:r>
              <a:rPr sz="1800" spc="-40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на</a:t>
            </a:r>
            <a:r>
              <a:rPr sz="1800" spc="-60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основе</a:t>
            </a:r>
            <a:r>
              <a:rPr sz="1800" spc="-40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их</a:t>
            </a:r>
            <a:r>
              <a:rPr sz="1800" spc="-65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описаний</a:t>
            </a:r>
            <a:r>
              <a:rPr sz="1800" spc="-70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и</a:t>
            </a:r>
            <a:r>
              <a:rPr sz="1800" spc="-60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35258"/>
                </a:solidFill>
                <a:latin typeface="Arial"/>
                <a:cs typeface="Arial"/>
              </a:rPr>
              <a:t>изображения.</a:t>
            </a:r>
            <a:endParaRPr sz="1800">
              <a:latin typeface="Arial"/>
              <a:cs typeface="Arial"/>
            </a:endParaRPr>
          </a:p>
          <a:p>
            <a:pPr marL="12700" marR="6985" indent="370205">
              <a:lnSpc>
                <a:spcPct val="100000"/>
              </a:lnSpc>
              <a:buFont typeface="Arial"/>
              <a:buAutoNum type="arabicParenR" startAt="5"/>
              <a:tabLst>
                <a:tab pos="382905" algn="l"/>
                <a:tab pos="1798320" algn="l"/>
                <a:tab pos="2935605" algn="l"/>
                <a:tab pos="3976370" algn="l"/>
                <a:tab pos="5287645" algn="l"/>
                <a:tab pos="6456045" algn="l"/>
                <a:tab pos="7351395" algn="l"/>
                <a:tab pos="7773670" algn="l"/>
                <a:tab pos="8681720" algn="l"/>
                <a:tab pos="9183370" algn="l"/>
                <a:tab pos="10875010" algn="l"/>
              </a:tabLst>
            </a:pPr>
            <a:r>
              <a:rPr sz="1800" b="1" spc="-10" dirty="0">
                <a:solidFill>
                  <a:srgbClr val="435258"/>
                </a:solidFill>
                <a:latin typeface="Arial"/>
                <a:cs typeface="Arial"/>
              </a:rPr>
              <a:t>«Описание</a:t>
            </a:r>
            <a:r>
              <a:rPr sz="1800" b="1" dirty="0">
                <a:solidFill>
                  <a:srgbClr val="435258"/>
                </a:solidFill>
                <a:latin typeface="Arial"/>
                <a:cs typeface="Arial"/>
              </a:rPr>
              <a:t>	</a:t>
            </a:r>
            <a:r>
              <a:rPr sz="1800" b="1" spc="-10" dirty="0">
                <a:solidFill>
                  <a:srgbClr val="435258"/>
                </a:solidFill>
                <a:latin typeface="Arial"/>
                <a:cs typeface="Arial"/>
              </a:rPr>
              <a:t>товара».</a:t>
            </a:r>
            <a:r>
              <a:rPr sz="1800" b="1" dirty="0">
                <a:solidFill>
                  <a:srgbClr val="435258"/>
                </a:solidFill>
                <a:latin typeface="Arial"/>
                <a:cs typeface="Arial"/>
              </a:rPr>
              <a:t>	</a:t>
            </a:r>
            <a:r>
              <a:rPr sz="1800" spc="-10" dirty="0">
                <a:solidFill>
                  <a:srgbClr val="435258"/>
                </a:solidFill>
                <a:latin typeface="Arial"/>
                <a:cs typeface="Arial"/>
              </a:rPr>
              <a:t>Создает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	</a:t>
            </a:r>
            <a:r>
              <a:rPr sz="1800" spc="-10" dirty="0">
                <a:solidFill>
                  <a:srgbClr val="435258"/>
                </a:solidFill>
                <a:latin typeface="Arial"/>
                <a:cs typeface="Arial"/>
              </a:rPr>
              <a:t>подробное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	</a:t>
            </a:r>
            <a:r>
              <a:rPr sz="1800" spc="-10" dirty="0">
                <a:solidFill>
                  <a:srgbClr val="435258"/>
                </a:solidFill>
                <a:latin typeface="Arial"/>
                <a:cs typeface="Arial"/>
              </a:rPr>
              <a:t>описание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	</a:t>
            </a:r>
            <a:r>
              <a:rPr sz="1800" spc="-10" dirty="0">
                <a:solidFill>
                  <a:srgbClr val="435258"/>
                </a:solidFill>
                <a:latin typeface="Arial"/>
                <a:cs typeface="Arial"/>
              </a:rPr>
              <a:t>товара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	</a:t>
            </a:r>
            <a:r>
              <a:rPr sz="1800" spc="-25" dirty="0">
                <a:solidFill>
                  <a:srgbClr val="435258"/>
                </a:solidFill>
                <a:latin typeface="Arial"/>
                <a:cs typeface="Arial"/>
              </a:rPr>
              <a:t>на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	</a:t>
            </a:r>
            <a:r>
              <a:rPr sz="1800" spc="-10" dirty="0">
                <a:solidFill>
                  <a:srgbClr val="435258"/>
                </a:solidFill>
                <a:latin typeface="Arial"/>
                <a:cs typeface="Arial"/>
              </a:rPr>
              <a:t>основе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	</a:t>
            </a:r>
            <a:r>
              <a:rPr sz="1800" spc="-25" dirty="0">
                <a:solidFill>
                  <a:srgbClr val="435258"/>
                </a:solidFill>
                <a:latin typeface="Arial"/>
                <a:cs typeface="Arial"/>
              </a:rPr>
              <a:t>его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	</a:t>
            </a:r>
            <a:r>
              <a:rPr sz="1800" spc="-10" dirty="0">
                <a:solidFill>
                  <a:srgbClr val="435258"/>
                </a:solidFill>
                <a:latin typeface="Arial"/>
                <a:cs typeface="Arial"/>
              </a:rPr>
              <a:t>характеристик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	</a:t>
            </a:r>
            <a:r>
              <a:rPr sz="1800" spc="-25" dirty="0">
                <a:solidFill>
                  <a:srgbClr val="435258"/>
                </a:solidFill>
                <a:latin typeface="Arial"/>
                <a:cs typeface="Arial"/>
              </a:rPr>
              <a:t>или </a:t>
            </a:r>
            <a:r>
              <a:rPr sz="1800" spc="-10" dirty="0">
                <a:solidFill>
                  <a:srgbClr val="435258"/>
                </a:solidFill>
                <a:latin typeface="Arial"/>
                <a:cs typeface="Arial"/>
              </a:rPr>
              <a:t>фотографии;</a:t>
            </a:r>
            <a:endParaRPr sz="1800">
              <a:latin typeface="Arial"/>
              <a:cs typeface="Arial"/>
            </a:endParaRPr>
          </a:p>
          <a:p>
            <a:pPr marL="342900" indent="-330200">
              <a:lnSpc>
                <a:spcPct val="100000"/>
              </a:lnSpc>
              <a:buFont typeface="Arial"/>
              <a:buAutoNum type="arabicParenR" startAt="5"/>
              <a:tabLst>
                <a:tab pos="342900" algn="l"/>
                <a:tab pos="1749425" algn="l"/>
                <a:tab pos="3235960" algn="l"/>
                <a:tab pos="4770755" algn="l"/>
                <a:tab pos="6326505" algn="l"/>
                <a:tab pos="7005320" algn="l"/>
                <a:tab pos="7383145" algn="l"/>
                <a:tab pos="10113010" algn="l"/>
              </a:tabLst>
            </a:pPr>
            <a:r>
              <a:rPr sz="1800" b="1" spc="-10" dirty="0">
                <a:solidFill>
                  <a:srgbClr val="435258"/>
                </a:solidFill>
                <a:latin typeface="Arial"/>
                <a:cs typeface="Arial"/>
              </a:rPr>
              <a:t>«Новость».</a:t>
            </a:r>
            <a:r>
              <a:rPr sz="1800" b="1" dirty="0">
                <a:solidFill>
                  <a:srgbClr val="435258"/>
                </a:solidFill>
                <a:latin typeface="Arial"/>
                <a:cs typeface="Arial"/>
              </a:rPr>
              <a:t>	</a:t>
            </a:r>
            <a:r>
              <a:rPr sz="1800" spc="-10" dirty="0">
                <a:solidFill>
                  <a:srgbClr val="435258"/>
                </a:solidFill>
                <a:latin typeface="Arial"/>
                <a:cs typeface="Arial"/>
              </a:rPr>
              <a:t>Анализирует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	</a:t>
            </a:r>
            <a:r>
              <a:rPr sz="1800" spc="-10" dirty="0">
                <a:solidFill>
                  <a:srgbClr val="435258"/>
                </a:solidFill>
                <a:latin typeface="Arial"/>
                <a:cs typeface="Arial"/>
              </a:rPr>
              <a:t>информацию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	и</a:t>
            </a:r>
            <a:r>
              <a:rPr sz="1800" spc="484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35258"/>
                </a:solidFill>
                <a:latin typeface="Arial"/>
                <a:cs typeface="Arial"/>
              </a:rPr>
              <a:t>генерирует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	</a:t>
            </a:r>
            <a:r>
              <a:rPr sz="1800" spc="-10" dirty="0">
                <a:solidFill>
                  <a:srgbClr val="435258"/>
                </a:solidFill>
                <a:latin typeface="Arial"/>
                <a:cs typeface="Arial"/>
              </a:rPr>
              <a:t>текст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	</a:t>
            </a:r>
            <a:r>
              <a:rPr sz="1800" spc="-25" dirty="0">
                <a:solidFill>
                  <a:srgbClr val="435258"/>
                </a:solidFill>
                <a:latin typeface="Arial"/>
                <a:cs typeface="Arial"/>
              </a:rPr>
              <a:t>по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	принципу</a:t>
            </a:r>
            <a:r>
              <a:rPr sz="1800" spc="440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35258"/>
                </a:solidFill>
                <a:latin typeface="Arial"/>
                <a:cs typeface="Arial"/>
              </a:rPr>
              <a:t>перевернутой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	</a:t>
            </a:r>
            <a:r>
              <a:rPr sz="1800" spc="-10" dirty="0">
                <a:solidFill>
                  <a:srgbClr val="435258"/>
                </a:solidFill>
                <a:latin typeface="Arial"/>
                <a:cs typeface="Arial"/>
              </a:rPr>
              <a:t>пирамиды.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Нужно</a:t>
            </a:r>
            <a:r>
              <a:rPr sz="1800" spc="-25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указать</a:t>
            </a:r>
            <a:r>
              <a:rPr sz="1800" spc="-10" dirty="0">
                <a:solidFill>
                  <a:srgbClr val="435258"/>
                </a:solidFill>
                <a:latin typeface="Arial"/>
                <a:cs typeface="Arial"/>
              </a:rPr>
              <a:t> заголовок,</a:t>
            </a:r>
            <a:r>
              <a:rPr sz="1800" spc="-35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краткое</a:t>
            </a:r>
            <a:r>
              <a:rPr sz="1800" spc="-60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описание</a:t>
            </a:r>
            <a:r>
              <a:rPr sz="1800" spc="-35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и</a:t>
            </a:r>
            <a:r>
              <a:rPr sz="1800" spc="-50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35258"/>
                </a:solidFill>
                <a:latin typeface="Arial"/>
                <a:cs typeface="Arial"/>
              </a:rPr>
              <a:t>ключи.</a:t>
            </a:r>
            <a:endParaRPr sz="1800">
              <a:latin typeface="Arial"/>
              <a:cs typeface="Arial"/>
            </a:endParaRPr>
          </a:p>
          <a:p>
            <a:pPr marL="278765" indent="-266065">
              <a:lnSpc>
                <a:spcPct val="100000"/>
              </a:lnSpc>
              <a:buFont typeface="Arial"/>
              <a:buAutoNum type="arabicParenR" startAt="8"/>
              <a:tabLst>
                <a:tab pos="278765" algn="l"/>
              </a:tabLst>
            </a:pPr>
            <a:r>
              <a:rPr sz="1800" b="1" spc="-10" dirty="0">
                <a:solidFill>
                  <a:srgbClr val="435258"/>
                </a:solidFill>
                <a:latin typeface="Arial"/>
                <a:cs typeface="Arial"/>
              </a:rPr>
              <a:t>«Заголовок».</a:t>
            </a:r>
            <a:r>
              <a:rPr sz="1800" b="1" spc="-70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435258"/>
                </a:solidFill>
                <a:latin typeface="Arial"/>
                <a:cs typeface="Arial"/>
              </a:rPr>
              <a:t>Генерирует</a:t>
            </a:r>
            <a:r>
              <a:rPr sz="1800" spc="-20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меткие</a:t>
            </a:r>
            <a:r>
              <a:rPr sz="1800" spc="-80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и</a:t>
            </a:r>
            <a:r>
              <a:rPr sz="1800" spc="-80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кликабельные</a:t>
            </a:r>
            <a:r>
              <a:rPr sz="1800" spc="-75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заголовки</a:t>
            </a:r>
            <a:r>
              <a:rPr sz="1800" spc="-90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на</a:t>
            </a:r>
            <a:r>
              <a:rPr sz="1800" spc="-60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основе</a:t>
            </a:r>
            <a:r>
              <a:rPr sz="1800" spc="-65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35258"/>
                </a:solidFill>
                <a:latin typeface="Arial"/>
                <a:cs typeface="Arial"/>
              </a:rPr>
              <a:t>текста.</a:t>
            </a:r>
            <a:endParaRPr sz="1800">
              <a:latin typeface="Arial"/>
              <a:cs typeface="Arial"/>
            </a:endParaRPr>
          </a:p>
          <a:p>
            <a:pPr marL="12700" marR="5080" indent="280035">
              <a:lnSpc>
                <a:spcPct val="100000"/>
              </a:lnSpc>
              <a:buFont typeface="Arial"/>
              <a:buAutoNum type="arabicParenR" startAt="8"/>
              <a:tabLst>
                <a:tab pos="292735" algn="l"/>
              </a:tabLst>
            </a:pPr>
            <a:r>
              <a:rPr sz="1800" b="1" dirty="0">
                <a:solidFill>
                  <a:srgbClr val="435258"/>
                </a:solidFill>
                <a:latin typeface="Arial"/>
                <a:cs typeface="Arial"/>
              </a:rPr>
              <a:t>«Продолжение</a:t>
            </a:r>
            <a:r>
              <a:rPr sz="1800" b="1" spc="40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35258"/>
                </a:solidFill>
                <a:latin typeface="Arial"/>
                <a:cs typeface="Arial"/>
              </a:rPr>
              <a:t>текста».</a:t>
            </a:r>
            <a:r>
              <a:rPr sz="1800" b="1" spc="35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35258"/>
                </a:solidFill>
                <a:latin typeface="Arial"/>
                <a:cs typeface="Arial"/>
              </a:rPr>
              <a:t>Подстраивается</a:t>
            </a:r>
            <a:r>
              <a:rPr sz="1800" spc="30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под</a:t>
            </a:r>
            <a:r>
              <a:rPr sz="1800" spc="25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стиль</a:t>
            </a:r>
            <a:r>
              <a:rPr sz="1800" spc="10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изложения</a:t>
            </a:r>
            <a:r>
              <a:rPr sz="1800" spc="30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автора</a:t>
            </a:r>
            <a:r>
              <a:rPr sz="1800" spc="30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и</a:t>
            </a:r>
            <a:r>
              <a:rPr sz="1800" spc="20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дописывает</a:t>
            </a:r>
            <a:r>
              <a:rPr sz="1800" spc="40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начатый</a:t>
            </a:r>
            <a:r>
              <a:rPr sz="1800" spc="30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текст</a:t>
            </a:r>
            <a:r>
              <a:rPr sz="1800" spc="25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435258"/>
                </a:solidFill>
                <a:latin typeface="Arial"/>
                <a:cs typeface="Arial"/>
              </a:rPr>
              <a:t>с </a:t>
            </a:r>
            <a:r>
              <a:rPr sz="1800" dirty="0">
                <a:solidFill>
                  <a:srgbClr val="435258"/>
                </a:solidFill>
                <a:latin typeface="Arial"/>
                <a:cs typeface="Arial"/>
              </a:rPr>
              <a:t>учетом</a:t>
            </a:r>
            <a:r>
              <a:rPr sz="1800" spc="-100" dirty="0">
                <a:solidFill>
                  <a:srgbClr val="435258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435258"/>
                </a:solidFill>
                <a:latin typeface="Arial"/>
                <a:cs typeface="Arial"/>
              </a:rPr>
              <a:t>темы.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479</TotalTime>
  <Words>670</Words>
  <Application>Microsoft Office PowerPoint</Application>
  <PresentationFormat>Произвольный</PresentationFormat>
  <Paragraphs>83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Office Theme</vt:lpstr>
      <vt:lpstr>Нейросеть - хайп  или реальный инструмент?</vt:lpstr>
      <vt:lpstr>Слайд 2</vt:lpstr>
      <vt:lpstr>Нейротекстер</vt:lpstr>
      <vt:lpstr>Слайд 4</vt:lpstr>
      <vt:lpstr>Слайд 5</vt:lpstr>
      <vt:lpstr>Бегемот</vt:lpstr>
      <vt:lpstr>Слайд 7</vt:lpstr>
      <vt:lpstr>TurboText</vt:lpstr>
      <vt:lpstr>Слайд 9</vt:lpstr>
      <vt:lpstr>Слайд 10</vt:lpstr>
      <vt:lpstr>Слайд 11</vt:lpstr>
      <vt:lpstr>Wordify</vt:lpstr>
      <vt:lpstr>YandexGPT</vt:lpstr>
      <vt:lpstr>1. На картине был нарисован густой лес, но все деревья казались немного…</vt:lpstr>
      <vt:lpstr>Порфирьевич Сайт: https://porfirevich.ru</vt:lpstr>
      <vt:lpstr>Gerwin – лучший российский аналог ChatGPT https://gerwin.io/ru</vt:lpstr>
      <vt:lpstr>Шедеврум</vt:lpstr>
      <vt:lpstr>Слайд 18</vt:lpstr>
      <vt:lpstr>Технические характеристики</vt:lpstr>
      <vt:lpstr>Слайд 20</vt:lpstr>
      <vt:lpstr>Генерации  текстов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perv</cp:lastModifiedBy>
  <cp:revision>49</cp:revision>
  <dcterms:created xsi:type="dcterms:W3CDTF">2024-11-11T11:54:21Z</dcterms:created>
  <dcterms:modified xsi:type="dcterms:W3CDTF">2024-11-12T13:50:03Z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2023-09-26T00:00:00Z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2024-11-11T00:00:00Z</vt:filetime>
  </property>
  <property fmtid="{D5CDD505-2E9C-101B-9397-08002B2CF9AE}" pid="5" name="Producer">
    <vt:lpwstr>3-Heights(TM) PDF Security Shell 4.8.25.2 (http://www.pdf-tools.com)</vt:lpwstr>
  </property>
</Properties>
</file>