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66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435" r:id="rId3"/>
    <p:sldId id="410" r:id="rId4"/>
    <p:sldId id="439" r:id="rId5"/>
    <p:sldId id="444" r:id="rId6"/>
    <p:sldId id="440" r:id="rId7"/>
    <p:sldId id="470" r:id="rId8"/>
    <p:sldId id="459" r:id="rId9"/>
    <p:sldId id="472" r:id="rId10"/>
    <p:sldId id="471" r:id="rId11"/>
    <p:sldId id="473" r:id="rId12"/>
    <p:sldId id="474" r:id="rId13"/>
    <p:sldId id="476" r:id="rId14"/>
    <p:sldId id="477" r:id="rId15"/>
    <p:sldId id="478" r:id="rId16"/>
    <p:sldId id="461" r:id="rId17"/>
    <p:sldId id="479" r:id="rId18"/>
    <p:sldId id="475" r:id="rId19"/>
    <p:sldId id="480" r:id="rId20"/>
    <p:sldId id="48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5D8"/>
    <a:srgbClr val="096AED"/>
    <a:srgbClr val="7AB3FA"/>
    <a:srgbClr val="0695F0"/>
    <a:srgbClr val="FFFFFF"/>
    <a:srgbClr val="FA90A7"/>
    <a:srgbClr val="DC8680"/>
    <a:srgbClr val="5272A7"/>
    <a:srgbClr val="FCCFDD"/>
    <a:srgbClr val="FA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1416" y="-96"/>
      </p:cViewPr>
      <p:guideLst>
        <p:guide orient="horz" pos="2264"/>
        <p:guide pos="38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13T20:21:33.33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8号-创中黑" panose="00000500000000000000" charset="-122"/>
              </a:rPr>
              <a:pPr/>
              <a:t>2024/3/18</a:t>
            </a:fld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字魂58号-创中黑" panose="00000500000000000000" charset="-122"/>
              <a:ea typeface="字魂58号-创中黑" panose="00000500000000000000" charset="-122"/>
              <a:cs typeface="字魂58号-创中黑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8号-创中黑" panose="00000500000000000000" charset="-122"/>
              </a:rPr>
              <a:pPr/>
              <a:t>‹#›</a:t>
            </a:fld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4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8号-创中黑" panose="00000500000000000000" charset="-122"/>
        <a:ea typeface="字魂58号-创中黑" panose="00000500000000000000" charset="-122"/>
        <a:cs typeface="字魂58号-创中黑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6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5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46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2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图形"/>
          <p:cNvSpPr/>
          <p:nvPr userDrawn="1"/>
        </p:nvSpPr>
        <p:spPr>
          <a:xfrm>
            <a:off x="3281680" y="465455"/>
            <a:ext cx="329565" cy="329565"/>
          </a:xfrm>
          <a:prstGeom prst="ellipse">
            <a:avLst/>
          </a:prstGeom>
          <a:solidFill>
            <a:srgbClr val="7AB3FA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思源黑体 CN Normal" panose="020B0400000000000000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633095" y="-714375"/>
            <a:ext cx="1504950" cy="1504950"/>
            <a:chOff x="-911" y="-1028"/>
            <a:chExt cx="2166" cy="2166"/>
          </a:xfrm>
        </p:grpSpPr>
        <p:sp>
          <p:nvSpPr>
            <p:cNvPr id="126" name="图形"/>
            <p:cNvSpPr/>
            <p:nvPr/>
          </p:nvSpPr>
          <p:spPr>
            <a:xfrm>
              <a:off x="-911" y="-1028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0" y="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思源黑体 CN Normal" panose="020B0400000000000000" charset="-122"/>
              </a:endParaRPr>
            </a:p>
          </p:txBody>
        </p:sp>
      </p:grpSp>
      <p:sp>
        <p:nvSpPr>
          <p:cNvPr id="117" name="图形"/>
          <p:cNvSpPr txBox="1"/>
          <p:nvPr userDrawn="1"/>
        </p:nvSpPr>
        <p:spPr>
          <a:xfrm>
            <a:off x="596900" y="465455"/>
            <a:ext cx="345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字魂58号-创中黑" panose="00000500000000000000" charset="-122"/>
              </a:defRPr>
            </a:lvl1pPr>
          </a:lstStyle>
          <a:p>
            <a:pPr lvl="0" algn="l"/>
            <a:r>
              <a:rPr lang="en-US" altLang="zh-CN" dirty="0">
                <a:sym typeface="+mn-ea"/>
              </a:rPr>
              <a:t>Add title text</a:t>
            </a:r>
            <a:endParaRPr lang="zh-CN" altLang="en-US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15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439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68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354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804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7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8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941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87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80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5" y="6450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175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1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62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5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4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61" r:id="rId23"/>
    <p:sldLayoutId id="2147483662" r:id="rId24"/>
    <p:sldLayoutId id="2147483663" r:id="rId25"/>
    <p:sldLayoutId id="2147483664" r:id="rId26"/>
    <p:sldLayoutId id="2147483665" r:id="rId27"/>
  </p:sldLayoutIdLst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形"/>
          <p:cNvSpPr/>
          <p:nvPr/>
        </p:nvSpPr>
        <p:spPr>
          <a:xfrm>
            <a:off x="-2334260" y="-2563495"/>
            <a:ext cx="5401945" cy="5401945"/>
          </a:xfrm>
          <a:prstGeom prst="ellipse">
            <a:avLst/>
          </a:prstGeom>
          <a:gradFill>
            <a:gsLst>
              <a:gs pos="5000">
                <a:srgbClr val="096AED">
                  <a:alpha val="4000"/>
                </a:srgbClr>
              </a:gs>
              <a:gs pos="100000">
                <a:srgbClr val="0695F0">
                  <a:alpha val="23000"/>
                </a:srgbClr>
              </a:gs>
            </a:gsLst>
            <a:lin ang="27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图形"/>
          <p:cNvSpPr/>
          <p:nvPr/>
        </p:nvSpPr>
        <p:spPr>
          <a:xfrm flipV="1">
            <a:off x="0" y="0"/>
            <a:ext cx="1982470" cy="182816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63" h="888">
                <a:moveTo>
                  <a:pt x="0" y="42"/>
                </a:moveTo>
                <a:cubicBezTo>
                  <a:pt x="76" y="15"/>
                  <a:pt x="158" y="0"/>
                  <a:pt x="243" y="0"/>
                </a:cubicBezTo>
                <a:cubicBezTo>
                  <a:pt x="641" y="0"/>
                  <a:pt x="963" y="322"/>
                  <a:pt x="963" y="720"/>
                </a:cubicBezTo>
                <a:cubicBezTo>
                  <a:pt x="963" y="778"/>
                  <a:pt x="956" y="834"/>
                  <a:pt x="943" y="888"/>
                </a:cubicBezTo>
                <a:lnTo>
                  <a:pt x="0" y="888"/>
                </a:lnTo>
                <a:lnTo>
                  <a:pt x="0" y="42"/>
                </a:lnTo>
                <a:close/>
              </a:path>
            </a:pathLst>
          </a:custGeom>
          <a:gradFill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图形"/>
          <p:cNvGrpSpPr/>
          <p:nvPr/>
        </p:nvGrpSpPr>
        <p:grpSpPr>
          <a:xfrm>
            <a:off x="7200900" y="2178050"/>
            <a:ext cx="8634095" cy="8634095"/>
            <a:chOff x="7170" y="5823"/>
            <a:chExt cx="13597" cy="13597"/>
          </a:xfrm>
        </p:grpSpPr>
        <p:sp>
          <p:nvSpPr>
            <p:cNvPr id="8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图形"/>
          <p:cNvSpPr/>
          <p:nvPr/>
        </p:nvSpPr>
        <p:spPr>
          <a:xfrm>
            <a:off x="461010" y="697484"/>
            <a:ext cx="11269980" cy="5481955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819C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 smtClean="0">
                <a:cs typeface="+mn-ea"/>
                <a:sym typeface="+mn-lt"/>
              </a:rPr>
              <a:t>https://disk.yandex.ru/d/X4bjzT4GvG5uvA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1124342" y="3349520"/>
            <a:ext cx="612482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zh-CN" sz="6000" dirty="0" smtClean="0">
                <a:ln>
                  <a:noFill/>
                </a:ln>
                <a:solidFill>
                  <a:srgbClr val="096AED"/>
                </a:solidFill>
                <a:effectLst/>
                <a:cs typeface="+mn-ea"/>
                <a:sym typeface="+mn-lt"/>
              </a:rPr>
              <a:t>«Ясный. На волне здоровья»</a:t>
            </a:r>
            <a:endParaRPr lang="zh-CN" altLang="en-US" sz="6000" dirty="0">
              <a:ln>
                <a:noFill/>
              </a:ln>
              <a:solidFill>
                <a:srgbClr val="096AED"/>
              </a:solidFill>
              <a:effectLst/>
              <a:cs typeface="+mn-ea"/>
              <a:sym typeface="+mn-lt"/>
            </a:endParaRPr>
          </a:p>
        </p:txBody>
      </p:sp>
      <p:sp>
        <p:nvSpPr>
          <p:cNvPr id="13" name="图形"/>
          <p:cNvSpPr/>
          <p:nvPr/>
        </p:nvSpPr>
        <p:spPr>
          <a:xfrm>
            <a:off x="936730" y="1267071"/>
            <a:ext cx="746791" cy="689916"/>
          </a:xfrm>
          <a:prstGeom prst="ellipse">
            <a:avLst/>
          </a:prstGeom>
          <a:solidFill>
            <a:srgbClr val="096AED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图形"/>
          <p:cNvSpPr txBox="1"/>
          <p:nvPr/>
        </p:nvSpPr>
        <p:spPr>
          <a:xfrm>
            <a:off x="1788676" y="1124713"/>
            <a:ext cx="6052011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BEDEA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Муниципальное бюджетное учреждение дополнительного образования 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«Центр внешкольной работы»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Владимирская область о. Муром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Загородный оздоровительно-образовательный</a:t>
            </a:r>
          </a:p>
          <a:p>
            <a:pPr lvl="0"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ea typeface="Staatliches"/>
                <a:cs typeface="Staatliches"/>
                <a:sym typeface="Staatliches"/>
              </a:rPr>
              <a:t> лагерь «Ясный»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ea typeface="Staatliches"/>
              <a:cs typeface="Staatliches"/>
              <a:sym typeface="Staatliches"/>
            </a:endParaRPr>
          </a:p>
          <a:p>
            <a:pPr algn="ctr"/>
            <a:r>
              <a:rPr lang="en-US" altLang="zh-CN" sz="54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cs typeface="+mn-ea"/>
                <a:sym typeface="+mn-lt"/>
              </a:rPr>
              <a:t> </a:t>
            </a:r>
            <a:endParaRPr lang="zh-CN" altLang="en-US" sz="540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8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2452" y="688340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9" y="825257"/>
            <a:ext cx="1613591" cy="1573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42" y="4685210"/>
            <a:ext cx="4846320" cy="121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95" y="363393"/>
            <a:ext cx="4161445" cy="4161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houseorhome.net/wp-content/uploads/2020/07/Swimming-Pool-fens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46" y="166574"/>
            <a:ext cx="5415914" cy="34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tatic.tildacdn.com/tild3530-3862-4264-a238-643034393062/7-SnoezelenRoom1_Gi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2" y="3357223"/>
            <a:ext cx="5162550" cy="34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Фото Озёрный\отбор\IMG_51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1" y="0"/>
            <a:ext cx="4657271" cy="30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Подъемник гидравлический для бассейна &quot;ЕНИСЕЙ&quot; ИПБ-170Г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57" y="3670980"/>
            <a:ext cx="2871743" cy="3187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2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488" y="0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554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Ожидаемые результаты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610" y="989989"/>
            <a:ext cx="9645860" cy="54101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865D8"/>
                </a:solidFill>
              </a:rPr>
              <a:t>1</a:t>
            </a:r>
            <a:r>
              <a:rPr lang="ru-RU" sz="2000" dirty="0">
                <a:solidFill>
                  <a:srgbClr val="0865D8"/>
                </a:solidFill>
              </a:rPr>
              <a:t>. Создание условий по адаптации основных инфраструктурных объектов ЗООЛ «Ясный» для комфортного пребывания и оздоровления детей-инвалидов и детей с ОВЗ (детей с нарушением опорно-двигательного аппарата, психоневрологического спектра,  слуха, зрения, детей с задержкой психического развития и нарушениями речи).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865D8"/>
                </a:solidFill>
              </a:rPr>
              <a:t>2. Создание доступных условий для социализации и оздоровления средствами оздоровительного плавания детей с инвалидностью и с ограниченными возможностями здоровья.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865D8"/>
                </a:solidFill>
              </a:rPr>
              <a:t>3. Социально-бытовая реабилитация – деятельность, основанная на взаимопомощи и поддержки друг друга в повседневных делах и заботах.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865D8"/>
                </a:solidFill>
              </a:rPr>
              <a:t>4. Социально-психологическая реабилитация – направление, ориентированное на нормализацию психологических аспектов развития личности (формирование позитивного </a:t>
            </a:r>
            <a:r>
              <a:rPr lang="ru-RU" sz="2000" dirty="0" err="1">
                <a:solidFill>
                  <a:srgbClr val="0865D8"/>
                </a:solidFill>
              </a:rPr>
              <a:t>самопринятия</a:t>
            </a:r>
            <a:r>
              <a:rPr lang="ru-RU" sz="2000" dirty="0">
                <a:solidFill>
                  <a:srgbClr val="0865D8"/>
                </a:solidFill>
              </a:rPr>
              <a:t> и самооценки, восприятие достижений других ребят, выстраивание внутреннего плана действий, направленного на саморазвитие и самореализацию); 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" y="48596"/>
            <a:ext cx="1677122" cy="163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47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488" y="0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5548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865D8"/>
                </a:solidFill>
              </a:rPr>
              <a:t>М</a:t>
            </a:r>
            <a:r>
              <a:rPr lang="ru-RU" dirty="0" smtClean="0">
                <a:solidFill>
                  <a:srgbClr val="0865D8"/>
                </a:solidFill>
              </a:rPr>
              <a:t>атериально-техническая база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6610" y="989989"/>
            <a:ext cx="9645860" cy="54101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865D8"/>
                </a:solidFill>
              </a:rPr>
              <a:t>ЗООЛ «Ясный» располагает большими возможностями для организации отдыха и оздоровления детей: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уютные </a:t>
            </a:r>
            <a:r>
              <a:rPr lang="ru-RU" sz="2400" dirty="0">
                <a:solidFill>
                  <a:srgbClr val="0865D8"/>
                </a:solidFill>
              </a:rPr>
              <a:t>спальные корпуса, расселение в комнатах по 3, 6 и 12 человек, </a:t>
            </a:r>
            <a:r>
              <a:rPr lang="ru-RU" sz="2400" dirty="0" smtClean="0">
                <a:solidFill>
                  <a:srgbClr val="0865D8"/>
                </a:solidFill>
              </a:rPr>
              <a:t>современный </a:t>
            </a:r>
            <a:r>
              <a:rPr lang="ru-RU" sz="2400" dirty="0">
                <a:solidFill>
                  <a:srgbClr val="0865D8"/>
                </a:solidFill>
              </a:rPr>
              <a:t>изолятор,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душевые</a:t>
            </a:r>
            <a:r>
              <a:rPr lang="ru-RU" sz="2400" dirty="0">
                <a:solidFill>
                  <a:srgbClr val="0865D8"/>
                </a:solidFill>
              </a:rPr>
              <a:t>, санитарные узлы, оборудованные горячим водоснабжением, комнаты для досуговых занятий, библиотека, музейная комната истории лагеря,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летняя </a:t>
            </a:r>
            <a:r>
              <a:rPr lang="ru-RU" sz="2400" dirty="0">
                <a:solidFill>
                  <a:srgbClr val="0865D8"/>
                </a:solidFill>
              </a:rPr>
              <a:t>концертная площадка на открытом воздухе,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игровые </a:t>
            </a:r>
            <a:r>
              <a:rPr lang="ru-RU" sz="2400" dirty="0">
                <a:solidFill>
                  <a:srgbClr val="0865D8"/>
                </a:solidFill>
              </a:rPr>
              <a:t>и спортивные площадки,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столовая </a:t>
            </a:r>
            <a:r>
              <a:rPr lang="ru-RU" sz="2400" dirty="0">
                <a:solidFill>
                  <a:srgbClr val="0865D8"/>
                </a:solidFill>
              </a:rPr>
              <a:t>на 120 посадочных мест, </a:t>
            </a:r>
            <a:endParaRPr lang="ru-RU" sz="2400" dirty="0" smtClean="0">
              <a:solidFill>
                <a:srgbClr val="0865D8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865D8"/>
                </a:solidFill>
              </a:rPr>
              <a:t>оборудованы </a:t>
            </a:r>
            <a:r>
              <a:rPr lang="ru-RU" sz="2400" dirty="0">
                <a:solidFill>
                  <a:srgbClr val="0865D8"/>
                </a:solidFill>
              </a:rPr>
              <a:t>отрядные места для вечерних огоньков и прочих отрядных дел.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" y="48596"/>
            <a:ext cx="1677122" cy="163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62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07" y="3257721"/>
            <a:ext cx="4544937" cy="3408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19" y="365614"/>
            <a:ext cx="4429579" cy="5906105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2" y="123654"/>
            <a:ext cx="4178756" cy="3134067"/>
          </a:xfrm>
        </p:spPr>
      </p:pic>
    </p:spTree>
    <p:extLst>
      <p:ext uri="{BB962C8B-B14F-4D97-AF65-F5344CB8AC3E}">
        <p14:creationId xmlns:p14="http://schemas.microsoft.com/office/powerpoint/2010/main" val="1762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5" y="130628"/>
            <a:ext cx="4752523" cy="3564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3" y="365125"/>
            <a:ext cx="4022272" cy="5363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012622"/>
            <a:ext cx="6168196" cy="36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119488" y="-1"/>
            <a:ext cx="11847225" cy="6734629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12554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865D8"/>
                </a:solidFill>
                <a:latin typeface="+mn-lt"/>
              </a:rPr>
              <a:t>        Оборудование </a:t>
            </a:r>
            <a:r>
              <a:rPr lang="ru-RU" sz="2400" dirty="0">
                <a:solidFill>
                  <a:srgbClr val="0865D8"/>
                </a:solidFill>
                <a:latin typeface="+mn-lt"/>
              </a:rPr>
              <a:t>для создания условий для отдыха и оздоровления детей-инвалидов и детей с ОВЗ.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73875"/>
            <a:ext cx="11495314" cy="54101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>
              <a:solidFill>
                <a:srgbClr val="0865D8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 </a:t>
            </a:r>
            <a:r>
              <a:rPr lang="ru-RU" sz="2000" dirty="0" smtClean="0"/>
              <a:t>                    информационный </a:t>
            </a:r>
            <a:r>
              <a:rPr lang="ru-RU" sz="2000" dirty="0"/>
              <a:t>3-х секционный уличный стенд,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                     имеется </a:t>
            </a:r>
            <a:r>
              <a:rPr lang="ru-RU" sz="2000" dirty="0"/>
              <a:t>системы вызова помощи на центральном входе на территорию ЗООЛ,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имеется </a:t>
            </a:r>
            <a:r>
              <a:rPr lang="ru-RU" sz="2000" dirty="0"/>
              <a:t>дублирование необходимой зрительной и звуковой информации, надписей, знаков, выполненной рельефно-точечным шрифтом Брайля и на контрастном фоне на основных зданиях инфраструктуры лагеря;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переносная </a:t>
            </a:r>
            <a:r>
              <a:rPr lang="ru-RU" sz="2000" dirty="0"/>
              <a:t>индукционная система для лиц с нарушением слуха,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-помещения </a:t>
            </a:r>
            <a:r>
              <a:rPr lang="ru-RU" sz="2000" dirty="0" err="1"/>
              <a:t>медкорпуса</a:t>
            </a:r>
            <a:r>
              <a:rPr lang="ru-RU" sz="2000" dirty="0"/>
              <a:t>, столовой и спального корпуса №3 имеют пандусы для беспрепятственного доступа лиц с нарушением опорно-двигательного аппарата, крючки для тростей и костылей, поручни; информационные тактильные таблички,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 </a:t>
            </a:r>
            <a:r>
              <a:rPr lang="ru-RU" sz="2000" dirty="0"/>
              <a:t>санитарно-гигиенический модуль для лиц с ОВЗ и инвалидностью;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медицинский </a:t>
            </a:r>
            <a:r>
              <a:rPr lang="ru-RU" sz="2000" dirty="0"/>
              <a:t>корпус с доступом для МГН;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здание </a:t>
            </a:r>
            <a:r>
              <a:rPr lang="ru-RU" sz="2000" dirty="0"/>
              <a:t>столовой оборудовано пандусом и системой визуализации информации (бегущая строка), системой вызова помощи.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на </a:t>
            </a:r>
            <a:r>
              <a:rPr lang="ru-RU" sz="2000" dirty="0"/>
              <a:t>спортивной площадке имеются тренажеры для МГН, в том числе для детей с нарушений опорно-двигательного аппарата;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/>
              <a:t>для </a:t>
            </a:r>
            <a:r>
              <a:rPr lang="ru-RU" sz="2000" dirty="0"/>
              <a:t>реабилитации детей с нарушением зрения имеется Комплекс «ТАКОВ» Аппарат для тренировки аккомодации и глазодвигательных функций.</a:t>
            </a:r>
          </a:p>
          <a:p>
            <a:pPr marL="457200" indent="-457200" algn="just">
              <a:buAutoNum type="arabicPeriod"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" y="48596"/>
            <a:ext cx="1677122" cy="163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0" y="142534"/>
            <a:ext cx="5806252" cy="3508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53" y="142535"/>
            <a:ext cx="5957475" cy="350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35" y="3633670"/>
            <a:ext cx="5259073" cy="32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b="19577"/>
          <a:stretch/>
        </p:blipFill>
        <p:spPr>
          <a:xfrm>
            <a:off x="124846" y="365125"/>
            <a:ext cx="4267759" cy="5616583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b="19153"/>
          <a:stretch/>
        </p:blipFill>
        <p:spPr>
          <a:xfrm>
            <a:off x="4716475" y="947541"/>
            <a:ext cx="3321368" cy="4401544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7" b="19205"/>
          <a:stretch/>
        </p:blipFill>
        <p:spPr>
          <a:xfrm>
            <a:off x="8350936" y="897336"/>
            <a:ext cx="3384497" cy="44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7" b="33333"/>
          <a:stretch/>
        </p:blipFill>
        <p:spPr>
          <a:xfrm>
            <a:off x="289727" y="234496"/>
            <a:ext cx="4327150" cy="313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4" b="33122"/>
          <a:stretch/>
        </p:blipFill>
        <p:spPr>
          <a:xfrm>
            <a:off x="281885" y="3576410"/>
            <a:ext cx="4334992" cy="3200401"/>
          </a:xfrm>
          <a:prstGeom prst="rect">
            <a:avLst/>
          </a:prstGeom>
        </p:spPr>
      </p:pic>
      <p:pic>
        <p:nvPicPr>
          <p:cNvPr id="12" name="Рисунок 11" descr="F:\Фото Озёрный\отбор\IMG_51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1105126"/>
            <a:ext cx="5257800" cy="4528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5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 b="19788"/>
          <a:stretch/>
        </p:blipFill>
        <p:spPr>
          <a:xfrm>
            <a:off x="265301" y="548366"/>
            <a:ext cx="4106250" cy="5460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19365"/>
          <a:stretch/>
        </p:blipFill>
        <p:spPr>
          <a:xfrm>
            <a:off x="8463237" y="939230"/>
            <a:ext cx="3290937" cy="4361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19789"/>
          <a:stretch/>
        </p:blipFill>
        <p:spPr>
          <a:xfrm>
            <a:off x="4771925" y="939230"/>
            <a:ext cx="3290938" cy="430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2297687" y="2710941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415633" y="465633"/>
            <a:ext cx="10797689" cy="5762739"/>
            <a:chOff x="-863" y="746"/>
            <a:chExt cx="15289" cy="7923"/>
          </a:xfrm>
        </p:grpSpPr>
        <p:sp>
          <p:nvSpPr>
            <p:cNvPr id="31" name="图形"/>
            <p:cNvSpPr/>
            <p:nvPr/>
          </p:nvSpPr>
          <p:spPr>
            <a:xfrm>
              <a:off x="1316" y="3111"/>
              <a:ext cx="13110" cy="5518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13514" y="782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70" y="3064"/>
              <a:ext cx="13426" cy="749"/>
              <a:chOff x="670" y="2728"/>
              <a:chExt cx="13426" cy="749"/>
            </a:xfrm>
          </p:grpSpPr>
          <p:sp>
            <p:nvSpPr>
              <p:cNvPr id="71" name="图形"/>
              <p:cNvSpPr/>
              <p:nvPr/>
            </p:nvSpPr>
            <p:spPr>
              <a:xfrm flipV="1">
                <a:off x="670" y="2728"/>
                <a:ext cx="532" cy="532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srgbClr val="7AB3FA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图形"/>
              <p:cNvSpPr/>
              <p:nvPr/>
            </p:nvSpPr>
            <p:spPr>
              <a:xfrm flipV="1">
                <a:off x="757" y="2845"/>
                <a:ext cx="331" cy="3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图形"/>
              <p:cNvSpPr txBox="1"/>
              <p:nvPr/>
            </p:nvSpPr>
            <p:spPr>
              <a:xfrm>
                <a:off x="1646" y="3096"/>
                <a:ext cx="12450" cy="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altLang="zh-CN" sz="1200" dirty="0">
                  <a:solidFill>
                    <a:srgbClr val="096AED"/>
                  </a:solidFill>
                  <a:latin typeface="+mj-lt"/>
                  <a:cs typeface="+mn-ea"/>
                  <a:sym typeface="+mn-lt"/>
                </a:endParaRPr>
              </a:p>
            </p:txBody>
          </p:sp>
        </p:grp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88270" y="455020"/>
            <a:ext cx="96537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96AED"/>
                </a:solidFill>
              </a:rPr>
              <a:t>Цель: </a:t>
            </a:r>
            <a:r>
              <a:rPr lang="ru-RU" dirty="0"/>
              <a:t>Создание условий оздоровления, развития, воспитания и позитивной социализации детей в инклюзивной среде загородного оздоровительно-образовательного лагеря как основы формирования культуры принятия (толерантности), взаимодействия и поддержки всех детей, в том числе с ограниченными возможностями здоровья и инвалидностью.</a:t>
            </a:r>
            <a:endParaRPr lang="ru-RU" dirty="0" smtClean="0"/>
          </a:p>
          <a:p>
            <a:endParaRPr lang="ru-RU" sz="2800" b="1" dirty="0" smtClean="0">
              <a:solidFill>
                <a:srgbClr val="096AED"/>
              </a:solidFill>
            </a:endParaRPr>
          </a:p>
          <a:p>
            <a:r>
              <a:rPr lang="ru-RU" sz="2800" b="1" dirty="0" smtClean="0">
                <a:solidFill>
                  <a:srgbClr val="096AED"/>
                </a:solidFill>
              </a:rPr>
              <a:t>Задачи: </a:t>
            </a:r>
          </a:p>
          <a:p>
            <a:endParaRPr lang="ru-RU" sz="2800" b="1" dirty="0" smtClean="0">
              <a:solidFill>
                <a:srgbClr val="096AED"/>
              </a:solidFill>
            </a:endParaRPr>
          </a:p>
          <a:p>
            <a:r>
              <a:rPr lang="ru-RU" dirty="0" smtClean="0"/>
              <a:t>1</a:t>
            </a:r>
            <a:r>
              <a:rPr lang="ru-RU" dirty="0"/>
              <a:t>. Создание условий, способствующих сохранению и укреплению физического здоровья детей в системе реализации инклюзивных физкультурно-спортивных мероприятий, в том числе оздоровительного плавания.</a:t>
            </a:r>
          </a:p>
          <a:p>
            <a:r>
              <a:rPr lang="ru-RU" dirty="0"/>
              <a:t>2. Обеспечение психолого-педагогического сопровождения и реабилитации детей с ОВЗ и детей-инвалидов.</a:t>
            </a:r>
          </a:p>
          <a:p>
            <a:r>
              <a:rPr lang="ru-RU" dirty="0"/>
              <a:t>3. Формирование у детей в инклюзивной среде навыков принятия и позитивной коммуникации.</a:t>
            </a:r>
          </a:p>
          <a:p>
            <a:r>
              <a:rPr lang="ru-RU" dirty="0"/>
              <a:t>4. Воспитание чувства ответственности, </a:t>
            </a:r>
            <a:r>
              <a:rPr lang="ru-RU" dirty="0" err="1"/>
              <a:t>эмпатии</a:t>
            </a:r>
            <a:r>
              <a:rPr lang="ru-RU" dirty="0"/>
              <a:t>, толерантности, создание атмосферы эмоционального комфорта.</a:t>
            </a:r>
          </a:p>
          <a:p>
            <a:r>
              <a:rPr lang="ru-RU" dirty="0"/>
              <a:t>5. Организация эффективного содержательного отдыха детей и расширение их кругозора через создание комплекса условий, способствующих развитию творческих способностей каждого ребёнка.</a:t>
            </a:r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455019"/>
            <a:ext cx="1677122" cy="16354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3266005" y="2930850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09965" y="466928"/>
            <a:ext cx="11544891" cy="6051495"/>
            <a:chOff x="-863" y="709"/>
            <a:chExt cx="16347" cy="8320"/>
          </a:xfrm>
        </p:grpSpPr>
        <p:sp>
          <p:nvSpPr>
            <p:cNvPr id="31" name="图形"/>
            <p:cNvSpPr/>
            <p:nvPr/>
          </p:nvSpPr>
          <p:spPr>
            <a:xfrm>
              <a:off x="-760" y="3340"/>
              <a:ext cx="4171" cy="5466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图形"/>
            <p:cNvSpPr/>
            <p:nvPr/>
          </p:nvSpPr>
          <p:spPr>
            <a:xfrm>
              <a:off x="4002" y="2095"/>
              <a:ext cx="6694" cy="6934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图形"/>
            <p:cNvSpPr/>
            <p:nvPr/>
          </p:nvSpPr>
          <p:spPr>
            <a:xfrm>
              <a:off x="11366" y="3126"/>
              <a:ext cx="4060" cy="5659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7AB3FA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图形"/>
            <p:cNvSpPr/>
            <p:nvPr/>
          </p:nvSpPr>
          <p:spPr>
            <a:xfrm flipH="1">
              <a:off x="2525" y="8009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图形"/>
            <p:cNvSpPr/>
            <p:nvPr/>
          </p:nvSpPr>
          <p:spPr>
            <a:xfrm flipH="1">
              <a:off x="9826" y="8187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图形"/>
            <p:cNvSpPr/>
            <p:nvPr/>
          </p:nvSpPr>
          <p:spPr>
            <a:xfrm flipH="1">
              <a:off x="14572" y="796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图形"/>
            <p:cNvSpPr txBox="1"/>
            <p:nvPr/>
          </p:nvSpPr>
          <p:spPr>
            <a:xfrm>
              <a:off x="1668" y="5632"/>
              <a:ext cx="3267" cy="11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600" dirty="0">
                <a:cs typeface="+mn-ea"/>
                <a:sym typeface="+mn-lt"/>
              </a:endParaRPr>
            </a:p>
          </p:txBody>
        </p:sp>
        <p:sp>
          <p:nvSpPr>
            <p:cNvPr id="82" name="图形"/>
            <p:cNvSpPr txBox="1"/>
            <p:nvPr/>
          </p:nvSpPr>
          <p:spPr>
            <a:xfrm>
              <a:off x="5870" y="5734"/>
              <a:ext cx="3323" cy="103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dirty="0">
                <a:cs typeface="+mn-ea"/>
                <a:sym typeface="+mn-lt"/>
              </a:endParaRPr>
            </a:p>
          </p:txBody>
        </p:sp>
        <p:sp>
          <p:nvSpPr>
            <p:cNvPr id="101" name="图形"/>
            <p:cNvSpPr txBox="1"/>
            <p:nvPr/>
          </p:nvSpPr>
          <p:spPr>
            <a:xfrm>
              <a:off x="11631" y="3206"/>
              <a:ext cx="3795" cy="526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altLang="zh-CN" sz="1600" dirty="0">
                  <a:cs typeface="+mn-ea"/>
                  <a:sym typeface="+mn-lt"/>
                </a:rPr>
                <a:t>В </a:t>
              </a:r>
              <a:r>
                <a:rPr lang="ru-RU" altLang="zh-CN" dirty="0">
                  <a:cs typeface="+mn-ea"/>
                  <a:sym typeface="+mn-lt"/>
                </a:rPr>
                <a:t>2024 году не более 75 человек (25 человек в каждую смену). Нозологии: НОДА, нарушение психоневрологического спектра, слабовидящие, слабослышащие, ЗПР, ТНР.</a:t>
              </a:r>
              <a:endParaRPr lang="en-US" altLang="zh-CN" sz="1100" dirty="0">
                <a:cs typeface="+mn-ea"/>
                <a:sym typeface="+mn-lt"/>
              </a:endParaRPr>
            </a:p>
          </p:txBody>
        </p:sp>
        <p:sp>
          <p:nvSpPr>
            <p:cNvPr id="113" name="图形"/>
            <p:cNvSpPr/>
            <p:nvPr/>
          </p:nvSpPr>
          <p:spPr>
            <a:xfrm flipV="1">
              <a:off x="-786" y="3330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图形"/>
            <p:cNvSpPr/>
            <p:nvPr/>
          </p:nvSpPr>
          <p:spPr>
            <a:xfrm flipV="1">
              <a:off x="4002" y="2046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图形"/>
            <p:cNvSpPr/>
            <p:nvPr/>
          </p:nvSpPr>
          <p:spPr>
            <a:xfrm flipV="1">
              <a:off x="11366" y="3105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"/>
            <p:cNvSpPr txBox="1"/>
            <p:nvPr/>
          </p:nvSpPr>
          <p:spPr>
            <a:xfrm>
              <a:off x="2217" y="709"/>
              <a:ext cx="11785" cy="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altLang="zh-CN" sz="3600" dirty="0" smtClean="0">
                  <a:solidFill>
                    <a:srgbClr val="096AED"/>
                  </a:solidFill>
                  <a:cs typeface="+mn-ea"/>
                  <a:sym typeface="+mn-lt"/>
                </a:rPr>
                <a:t>Срок реализации 01.01.2024-31.12.2024</a:t>
              </a:r>
              <a:endParaRPr lang="en-US" altLang="zh-CN" sz="3600" dirty="0">
                <a:solidFill>
                  <a:srgbClr val="096AED"/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6494" y="1715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455019"/>
            <a:ext cx="1677122" cy="1635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0028" y="2902800"/>
            <a:ext cx="2401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ЗООЛ «Ясный» - является лагерем сезонного действия, работает в течении 3 летних смен, по 21 дню каждая. Вместимость 110 мест в смену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8948" y="1801020"/>
            <a:ext cx="43156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2023 году лагерь принял на оздоровление 291 ребенка, из них 40% дети, попавшие в трудную жизненную ситуацию: </a:t>
            </a:r>
          </a:p>
          <a:p>
            <a:r>
              <a:rPr lang="ru-RU" dirty="0"/>
              <a:t>12 чел. – приемные и опекаемые дети;</a:t>
            </a:r>
          </a:p>
          <a:p>
            <a:r>
              <a:rPr lang="ru-RU" dirty="0"/>
              <a:t>100 чел. – дети из малоимущих и неблагополучных семей, направляемые Министерством соцзащиты населения Владимирской области. </a:t>
            </a:r>
          </a:p>
          <a:p>
            <a:r>
              <a:rPr lang="ru-RU" dirty="0"/>
              <a:t>2 чел. – дети стоящие на учете в ОДН</a:t>
            </a:r>
          </a:p>
          <a:p>
            <a:r>
              <a:rPr lang="ru-RU" dirty="0"/>
              <a:t>5 чел. - дети-инвалиды (нарушение опорно-двигательного аппарата, нарушение психоневрологического спектра)</a:t>
            </a:r>
          </a:p>
          <a:p>
            <a:r>
              <a:rPr lang="ru-RU" dirty="0"/>
              <a:t>22 чел. - дети с ОВЗ – (7- слабовидящие, 4 - слабослышащие, 9 - задержка психического развития, 2- ТНР).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3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图形"/>
          <p:cNvGrpSpPr/>
          <p:nvPr/>
        </p:nvGrpSpPr>
        <p:grpSpPr>
          <a:xfrm>
            <a:off x="-2600325" y="-1465580"/>
            <a:ext cx="15991840" cy="12027535"/>
            <a:chOff x="-4095" y="-2308"/>
            <a:chExt cx="25184" cy="18941"/>
          </a:xfrm>
        </p:grpSpPr>
        <p:sp>
          <p:nvSpPr>
            <p:cNvPr id="16" name="图形"/>
            <p:cNvSpPr/>
            <p:nvPr/>
          </p:nvSpPr>
          <p:spPr>
            <a:xfrm>
              <a:off x="12582" y="-2308"/>
              <a:ext cx="8507" cy="8507"/>
            </a:xfrm>
            <a:prstGeom prst="ellipse">
              <a:avLst/>
            </a:prstGeom>
            <a:gradFill>
              <a:gsLst>
                <a:gs pos="5000">
                  <a:srgbClr val="096AED">
                    <a:alpha val="4000"/>
                  </a:srgbClr>
                </a:gs>
                <a:gs pos="100000">
                  <a:srgbClr val="0695F0">
                    <a:alpha val="2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-4095" y="3036"/>
              <a:ext cx="13597" cy="13597"/>
              <a:chOff x="7170" y="5823"/>
              <a:chExt cx="13597" cy="13597"/>
            </a:xfrm>
          </p:grpSpPr>
          <p:sp>
            <p:nvSpPr>
              <p:cNvPr id="8" name="图形"/>
              <p:cNvSpPr/>
              <p:nvPr/>
            </p:nvSpPr>
            <p:spPr>
              <a:xfrm>
                <a:off x="7170" y="5823"/>
                <a:ext cx="13597" cy="13597"/>
              </a:xfrm>
              <a:prstGeom prst="ellipse">
                <a:avLst/>
              </a:prstGeom>
              <a:gradFill>
                <a:gsLst>
                  <a:gs pos="0">
                    <a:srgbClr val="096AED">
                      <a:alpha val="16000"/>
                    </a:srgbClr>
                  </a:gs>
                  <a:gs pos="100000">
                    <a:srgbClr val="0695F0">
                      <a:alpha val="53000"/>
                    </a:srgbClr>
                  </a:gs>
                </a:gsLst>
                <a:lin ang="27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 flipV="1">
                <a:off x="8762" y="7415"/>
                <a:ext cx="10413" cy="10413"/>
              </a:xfrm>
              <a:prstGeom prst="ellipse">
                <a:avLst/>
              </a:prstGeom>
              <a:gradFill flip="none" rotWithShape="1">
                <a:gsLst>
                  <a:gs pos="5000">
                    <a:srgbClr val="096AED"/>
                  </a:gs>
                  <a:gs pos="100000">
                    <a:srgbClr val="0695F0"/>
                  </a:gs>
                </a:gsLst>
                <a:lin ang="2700000" scaled="0"/>
              </a:gradFill>
              <a:ln>
                <a:noFill/>
              </a:ln>
              <a:effectLst>
                <a:outerShdw blurRad="609600" dist="152400" dir="135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图形"/>
            <p:cNvSpPr/>
            <p:nvPr/>
          </p:nvSpPr>
          <p:spPr>
            <a:xfrm>
              <a:off x="726" y="1084"/>
              <a:ext cx="17748" cy="9421"/>
            </a:xfrm>
            <a:prstGeom prst="roundRect">
              <a:avLst>
                <a:gd name="adj" fmla="val 5625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965200" dist="38100" dir="10800000" algn="r" rotWithShape="0">
                <a:srgbClr val="819CF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1867" y="1193"/>
              <a:ext cx="16853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48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Актуальность проекта</a:t>
              </a:r>
              <a:endParaRPr lang="en-US" altLang="zh-CN" sz="48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图形"/>
            <p:cNvSpPr/>
            <p:nvPr/>
          </p:nvSpPr>
          <p:spPr>
            <a:xfrm rot="10800000" flipH="1">
              <a:off x="14379" y="2712"/>
              <a:ext cx="1092" cy="1092"/>
            </a:xfrm>
            <a:prstGeom prst="ellipse">
              <a:avLst/>
            </a:prstGeom>
            <a:gradFill>
              <a:gsLst>
                <a:gs pos="16000">
                  <a:schemeClr val="bg1">
                    <a:alpha val="0"/>
                  </a:schemeClr>
                </a:gs>
                <a:gs pos="100000">
                  <a:srgbClr val="7AB3FA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>
              <a:off x="10894" y="6687"/>
              <a:ext cx="6461" cy="4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图形"/>
            <p:cNvSpPr>
              <a:spLocks noChangeAspect="1"/>
            </p:cNvSpPr>
            <p:nvPr/>
          </p:nvSpPr>
          <p:spPr>
            <a:xfrm rot="5400000">
              <a:off x="17746" y="5162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图形"/>
            <p:cNvSpPr>
              <a:spLocks noChangeAspect="1"/>
            </p:cNvSpPr>
            <p:nvPr/>
          </p:nvSpPr>
          <p:spPr>
            <a:xfrm rot="5400000">
              <a:off x="13736" y="8331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>
            <a:xfrm rot="5400000">
              <a:off x="1519" y="2489"/>
              <a:ext cx="204" cy="203"/>
            </a:xfrm>
            <a:prstGeom prst="flowChartConnector">
              <a:avLst/>
            </a:prstGeom>
            <a:gradFill>
              <a:gsLst>
                <a:gs pos="0">
                  <a:srgbClr val="0695F0"/>
                </a:gs>
                <a:gs pos="87000">
                  <a:srgbClr val="096AED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图形"/>
            <p:cNvCxnSpPr/>
            <p:nvPr/>
          </p:nvCxnSpPr>
          <p:spPr>
            <a:xfrm>
              <a:off x="12162" y="7293"/>
              <a:ext cx="4364" cy="0"/>
            </a:xfrm>
            <a:prstGeom prst="line">
              <a:avLst/>
            </a:prstGeom>
            <a:ln w="12700">
              <a:gradFill>
                <a:gsLst>
                  <a:gs pos="0">
                    <a:srgbClr val="096AED">
                      <a:alpha val="100000"/>
                    </a:srgbClr>
                  </a:gs>
                  <a:gs pos="100000">
                    <a:srgbClr val="0695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图形"/>
            <p:cNvSpPr txBox="1"/>
            <p:nvPr/>
          </p:nvSpPr>
          <p:spPr>
            <a:xfrm>
              <a:off x="10860" y="4264"/>
              <a:ext cx="291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图形"/>
            <p:cNvSpPr txBox="1"/>
            <p:nvPr/>
          </p:nvSpPr>
          <p:spPr>
            <a:xfrm>
              <a:off x="9615" y="5445"/>
              <a:ext cx="8100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dist"/>
              <a:endParaRPr lang="zh-CN" altLang="en-US" sz="3600" dirty="0">
                <a:solidFill>
                  <a:srgbClr val="0865D8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形"/>
            <p:cNvSpPr/>
            <p:nvPr/>
          </p:nvSpPr>
          <p:spPr>
            <a:xfrm flipH="1" flipV="1">
              <a:off x="16768" y="1062"/>
              <a:ext cx="1717" cy="1584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16984" y="2785"/>
              <a:ext cx="251" cy="251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图形"/>
            <p:cNvSpPr/>
            <p:nvPr/>
          </p:nvSpPr>
          <p:spPr>
            <a:xfrm flipV="1">
              <a:off x="7932" y="6378"/>
              <a:ext cx="309" cy="309"/>
            </a:xfrm>
            <a:prstGeom prst="ellipse">
              <a:avLst/>
            </a:prstGeom>
            <a:noFill/>
            <a:ln w="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10800000" scaled="1"/>
              </a:gradFill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图形"/>
          <p:cNvSpPr txBox="1"/>
          <p:nvPr/>
        </p:nvSpPr>
        <p:spPr>
          <a:xfrm>
            <a:off x="964882" y="1763395"/>
            <a:ext cx="10544947" cy="4234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zh-CN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	</a:t>
            </a:r>
            <a:endParaRPr lang="ru-RU" altLang="zh-CN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8" y="757555"/>
            <a:ext cx="1677122" cy="16354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8976" y="1619528"/>
            <a:ext cx="9930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  В </a:t>
            </a:r>
            <a:r>
              <a:rPr lang="ru-RU" dirty="0"/>
              <a:t>нашей стране внимательно относятся к детям с ограниченными возможностями здоровья </a:t>
            </a:r>
            <a:r>
              <a:rPr lang="ru-RU" dirty="0" smtClean="0"/>
              <a:t>                (</a:t>
            </a:r>
            <a:r>
              <a:rPr lang="ru-RU" dirty="0"/>
              <a:t>ОВЗ), что отражено в первых Указах Президента РФ В.В. Путина (№ 597 и № 599). В настоящее время реализуется концепция, в соответствии с которой ребенок с ОВЗ не обязан быть «готовым» к обучению в детском саду или в школе, а большее внимание должно уделяться адаптации среды к его возможностям, развитию способностей, которые могут быть востребованы там, где он живёт, учится.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о. Муром в дошкольных и общеобразовательных учреждениях обучается 782 ребенка с ОВЗ и 235 детей-инвалидов в возрасте от 6 до 17 лет.  И лишь чуть более 100 в 2023 году отдыхали на базе загородных лагерей. Это прежде всего связано и с отсутствием условий для полноценного отдыха и оздоровления детей данной категории</a:t>
            </a:r>
            <a:r>
              <a:rPr lang="ru-RU" dirty="0" smtClean="0"/>
              <a:t>.</a:t>
            </a:r>
          </a:p>
          <a:p>
            <a:r>
              <a:rPr lang="ru-RU" dirty="0"/>
              <a:t>Концепция проекта «Ясный на волне здоровья» заключается в организации инклюзивного развивающего пространства на базе загородного оздоровительно-образовательного лагеря «Ясный» как площадки, ориентированной на создание условий поддержки и развития, реабилитации детей с ОВЗ и инвалидностью в среде </a:t>
            </a:r>
            <a:r>
              <a:rPr lang="ru-RU" dirty="0" err="1"/>
              <a:t>нормотипичных</a:t>
            </a:r>
            <a:r>
              <a:rPr lang="ru-RU" dirty="0"/>
              <a:t> детей и подростков.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2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图形"/>
          <p:cNvGrpSpPr/>
          <p:nvPr/>
        </p:nvGrpSpPr>
        <p:grpSpPr>
          <a:xfrm>
            <a:off x="-3266005" y="2930850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61268" y="233563"/>
            <a:ext cx="11660714" cy="6225329"/>
            <a:chOff x="-863" y="477"/>
            <a:chExt cx="16511" cy="8559"/>
          </a:xfrm>
        </p:grpSpPr>
        <p:sp>
          <p:nvSpPr>
            <p:cNvPr id="35" name="图形"/>
            <p:cNvSpPr/>
            <p:nvPr/>
          </p:nvSpPr>
          <p:spPr>
            <a:xfrm flipH="1">
              <a:off x="14736" y="819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"/>
            <p:cNvSpPr txBox="1"/>
            <p:nvPr/>
          </p:nvSpPr>
          <p:spPr>
            <a:xfrm>
              <a:off x="1529" y="477"/>
              <a:ext cx="12278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48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Кадровый состав</a:t>
              </a:r>
              <a:endParaRPr lang="en-US" altLang="zh-CN" sz="48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9005" y="1310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4" y="398965"/>
            <a:ext cx="1677122" cy="163549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44785"/>
              </p:ext>
            </p:extLst>
          </p:nvPr>
        </p:nvGraphicFramePr>
        <p:xfrm>
          <a:off x="2050592" y="1064915"/>
          <a:ext cx="9327299" cy="56730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04550"/>
                <a:gridCol w="1923733"/>
                <a:gridCol w="2049508"/>
                <a:gridCol w="2049508"/>
              </a:tblGrid>
              <a:tr h="228600">
                <a:tc rowSpan="2">
                  <a:txBody>
                    <a:bodyPr/>
                    <a:lstStyle/>
                    <a:p>
                      <a:pPr indent="4508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Должность, согласно штатного расписания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gridSpan="3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2023 год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Без кат.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10922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</a:p>
                    <a:p>
                      <a:pPr indent="10922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кат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55880" algn="ctr"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Выс</a:t>
                      </a:r>
                      <a:r>
                        <a:rPr lang="ru-RU" sz="1500" dirty="0">
                          <a:effectLst/>
                        </a:rPr>
                        <a:t>.</a:t>
                      </a:r>
                    </a:p>
                    <a:p>
                      <a:pPr indent="55880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кат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Педагог-организатор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Воспитатели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914401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Вожатые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lang="ru-RU" sz="1500">
                          <a:effectLst/>
                        </a:rPr>
                        <a:t>студенты педагогического профиля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</a:tabLst>
                      </a:pPr>
                      <a:r>
                        <a:rPr lang="ru-RU" sz="1500">
                          <a:effectLst/>
                        </a:rPr>
                        <a:t>студенты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</a:p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</a:t>
                      </a:r>
                    </a:p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</a:tr>
              <a:tr h="457201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Педагоги дополнительного образования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41526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Инструктор по физической культуре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Инструктор по плаванию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Психолог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Техник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Дефектолог (по договору)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Медицинский работник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ИТОГО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gridSpan="3"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2024 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1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Инструктор по адаптивному плаванию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457201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Инструктор по адаптивной физкультуре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36195"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Логопед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indent="29654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205105"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indent="112395"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878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形"/>
          <p:cNvSpPr/>
          <p:nvPr/>
        </p:nvSpPr>
        <p:spPr>
          <a:xfrm>
            <a:off x="769122" y="796526"/>
            <a:ext cx="11133068" cy="5662366"/>
          </a:xfrm>
          <a:prstGeom prst="roundRect">
            <a:avLst>
              <a:gd name="adj" fmla="val 5625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965200" dist="38100" dir="10800000" algn="r" rotWithShape="0">
              <a:srgbClr val="7AB3FA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图形"/>
          <p:cNvGrpSpPr/>
          <p:nvPr/>
        </p:nvGrpSpPr>
        <p:grpSpPr>
          <a:xfrm>
            <a:off x="-3490857" y="2768468"/>
            <a:ext cx="5750959" cy="6095992"/>
            <a:chOff x="7170" y="5823"/>
            <a:chExt cx="13597" cy="13597"/>
          </a:xfrm>
        </p:grpSpPr>
        <p:sp>
          <p:nvSpPr>
            <p:cNvPr id="44" name="图形"/>
            <p:cNvSpPr/>
            <p:nvPr/>
          </p:nvSpPr>
          <p:spPr>
            <a:xfrm>
              <a:off x="7170" y="5823"/>
              <a:ext cx="13597" cy="13597"/>
            </a:xfrm>
            <a:prstGeom prst="ellipse">
              <a:avLst/>
            </a:prstGeom>
            <a:gradFill>
              <a:gsLst>
                <a:gs pos="0">
                  <a:srgbClr val="096AED">
                    <a:alpha val="16000"/>
                  </a:srgbClr>
                </a:gs>
                <a:gs pos="100000">
                  <a:srgbClr val="0695F0">
                    <a:alpha val="53000"/>
                  </a:srgbClr>
                </a:gs>
              </a:gsLst>
              <a:lin ang="27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图形"/>
            <p:cNvSpPr/>
            <p:nvPr/>
          </p:nvSpPr>
          <p:spPr>
            <a:xfrm flipV="1">
              <a:off x="8762" y="7415"/>
              <a:ext cx="10413" cy="10413"/>
            </a:xfrm>
            <a:prstGeom prst="ellipse">
              <a:avLst/>
            </a:prstGeom>
            <a:gradFill flip="none" rotWithShape="1"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  <a:effectLst>
              <a:outerShdw blurRad="609600" dist="152400" dir="135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361268" y="-34827"/>
            <a:ext cx="11660714" cy="6493719"/>
            <a:chOff x="-863" y="108"/>
            <a:chExt cx="16511" cy="8928"/>
          </a:xfrm>
        </p:grpSpPr>
        <p:sp>
          <p:nvSpPr>
            <p:cNvPr id="35" name="图形"/>
            <p:cNvSpPr/>
            <p:nvPr/>
          </p:nvSpPr>
          <p:spPr>
            <a:xfrm flipH="1">
              <a:off x="14736" y="8194"/>
              <a:ext cx="912" cy="842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5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图形"/>
            <p:cNvSpPr txBox="1"/>
            <p:nvPr/>
          </p:nvSpPr>
          <p:spPr>
            <a:xfrm>
              <a:off x="1542" y="108"/>
              <a:ext cx="12278" cy="1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zh-CN" sz="4800" dirty="0" smtClean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Кадровый состав</a:t>
              </a:r>
              <a:endParaRPr lang="en-US" altLang="zh-CN" sz="48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3" name="图形"/>
            <p:cNvSpPr/>
            <p:nvPr/>
          </p:nvSpPr>
          <p:spPr>
            <a:xfrm>
              <a:off x="9005" y="1310"/>
              <a:ext cx="519" cy="519"/>
            </a:xfrm>
            <a:prstGeom prst="ellipse">
              <a:avLst/>
            </a:prstGeom>
            <a:solidFill>
              <a:srgbClr val="7AB3FA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图形"/>
            <p:cNvSpPr/>
            <p:nvPr/>
          </p:nvSpPr>
          <p:spPr>
            <a:xfrm>
              <a:off x="-863" y="746"/>
              <a:ext cx="2166" cy="2166"/>
            </a:xfrm>
            <a:prstGeom prst="ellipse">
              <a:avLst/>
            </a:prstGeom>
            <a:noFill/>
            <a:ln w="38100">
              <a:gradFill>
                <a:gsLst>
                  <a:gs pos="0">
                    <a:srgbClr val="096AED"/>
                  </a:gs>
                  <a:gs pos="100000">
                    <a:srgbClr val="0695F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图形"/>
            <p:cNvSpPr/>
            <p:nvPr/>
          </p:nvSpPr>
          <p:spPr>
            <a:xfrm flipV="1">
              <a:off x="61" y="1680"/>
              <a:ext cx="795" cy="733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963" h="888">
                  <a:moveTo>
                    <a:pt x="0" y="42"/>
                  </a:moveTo>
                  <a:cubicBezTo>
                    <a:pt x="76" y="15"/>
                    <a:pt x="158" y="0"/>
                    <a:pt x="243" y="0"/>
                  </a:cubicBezTo>
                  <a:cubicBezTo>
                    <a:pt x="641" y="0"/>
                    <a:pt x="963" y="322"/>
                    <a:pt x="963" y="720"/>
                  </a:cubicBezTo>
                  <a:cubicBezTo>
                    <a:pt x="963" y="778"/>
                    <a:pt x="956" y="834"/>
                    <a:pt x="943" y="888"/>
                  </a:cubicBezTo>
                  <a:lnTo>
                    <a:pt x="0" y="888"/>
                  </a:lnTo>
                  <a:lnTo>
                    <a:pt x="0" y="42"/>
                  </a:lnTo>
                  <a:close/>
                </a:path>
              </a:pathLst>
            </a:custGeom>
            <a:gradFill>
              <a:gsLst>
                <a:gs pos="2000">
                  <a:srgbClr val="096AED"/>
                </a:gs>
                <a:gs pos="100000">
                  <a:srgbClr val="0695F0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4" y="398965"/>
            <a:ext cx="1677122" cy="16354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29192" y="796526"/>
            <a:ext cx="1053808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120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2021-2023 года </a:t>
            </a:r>
            <a:endParaRPr lang="ru-RU" dirty="0" smtClean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 дополнительного образования прошли КПК по теме «Организация деятельности педагога дополнительного образования в современных условиях»,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3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воспитателя и педагог-психолог прошли КПК по теме «Обучение детей-инвалидов и детей с ограниченными возможностями здоровья с использованием интернет-технологий»,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7112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Психолог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и начальник ЗООЛ «Ясный» прошли курсы повышения квалификации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Центре дополнительного образования РГПУ им. А. И. Герцена по курсу «Инклюзивная образовательная среда в детском лагере».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педагога дополнительного образования прошли КПК «Индивидуализация деятельности обучающихся в условиях реализации инклюзивной программы дополнительного образования» в объеме 24 часа.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2024 году на базе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РГПУ им. А. И. Герцена будет обучено еще 2 воспитателя, 1 ПДО и инструктор по адаптивному плаванию по курсу «Инклюзивная образовательная среда в детском лагере».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344774" y="116114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873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Основные мероприятия проекта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42" y="989989"/>
            <a:ext cx="10116458" cy="1099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                                   Создание </a:t>
            </a:r>
            <a:r>
              <a:rPr lang="ru-RU" sz="2000" dirty="0"/>
              <a:t>архитектурной доступности, условий доступности, </a:t>
            </a:r>
            <a:r>
              <a:rPr lang="ru-RU" sz="2000" dirty="0" smtClean="0"/>
              <a:t>                                безопасности</a:t>
            </a:r>
            <a:r>
              <a:rPr lang="ru-RU" sz="2000" dirty="0"/>
              <a:t>, информативности и комфортности, обеспечивающих соблюдение требований предупреждения причинения вреда для детей с инвалидностью и ограниченными возможностями </a:t>
            </a:r>
            <a:r>
              <a:rPr lang="ru-RU" sz="2000" dirty="0" smtClean="0"/>
              <a:t>здоровья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96AED"/>
                </a:solidFill>
              </a:rPr>
              <a:t>Будут созданы условия для самостоятельного передвижения по территории лагеря в целях доступа к медицинскому корпусу, столовой, спальному корпусу, санитарно-гигиеническому модулю для МНГ.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96AED"/>
                </a:solidFill>
              </a:rPr>
              <a:t>Размещены носители информации, необходимой для беспрепятственного доступа детей-инвалидов к объектам и услугам лагеря, искусственное освещение территории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96AED"/>
                </a:solidFill>
              </a:rPr>
              <a:t>Оборудована входная группа в ЗООЛ «Ясный, зона для адаптивного плавания, оборудован </a:t>
            </a:r>
            <a:r>
              <a:rPr lang="ru-RU" sz="2400" dirty="0" err="1">
                <a:solidFill>
                  <a:srgbClr val="096AED"/>
                </a:solidFill>
              </a:rPr>
              <a:t>туалетно</a:t>
            </a:r>
            <a:r>
              <a:rPr lang="ru-RU" sz="2400" dirty="0">
                <a:solidFill>
                  <a:srgbClr val="096AED"/>
                </a:solidFill>
              </a:rPr>
              <a:t>-душевого комплекса для МНГ. Оборудование сенсорной комнаты. 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96AED"/>
                </a:solidFill>
              </a:rPr>
              <a:t>Оборудование помещения для рабочих мест для детей с нарушением опорно-двигательного аппарата и нарушением зрения.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6" y="116114"/>
            <a:ext cx="1677122" cy="163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2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D:\Астафьева Н.С\Лагерь\документы\Ясный грант\описание\вход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167708"/>
            <a:ext cx="5439229" cy="341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Астафьева Н.С\Лагерь\документы\Ясный грант\описание\пути движения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6892" r="2008" b="10909"/>
          <a:stretch/>
        </p:blipFill>
        <p:spPr bwMode="auto">
          <a:xfrm>
            <a:off x="6487885" y="167708"/>
            <a:ext cx="5428343" cy="3402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Фото Озёрный\отбор\IMG_51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6" y="3782446"/>
            <a:ext cx="46863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vatars.mds.yandex.net/i?id=02c6f5834105d5c530feb9f34a2fe27c7047dc8d-10698550-images-thumbs&amp;n=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820546"/>
            <a:ext cx="4067175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5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77">
        <p:fade/>
      </p:transition>
    </mc:Choice>
    <mc:Fallback xmlns="">
      <p:transition spd="med" advTm="6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图形"/>
          <p:cNvSpPr/>
          <p:nvPr/>
        </p:nvSpPr>
        <p:spPr>
          <a:xfrm flipV="1">
            <a:off x="-1589405" y="2938780"/>
            <a:ext cx="6612255" cy="6612255"/>
          </a:xfrm>
          <a:prstGeom prst="ellipse">
            <a:avLst/>
          </a:prstGeom>
          <a:gradFill flip="none" rotWithShape="1">
            <a:gsLst>
              <a:gs pos="5000">
                <a:srgbClr val="096AED"/>
              </a:gs>
              <a:gs pos="100000">
                <a:srgbClr val="0695F0"/>
              </a:gs>
            </a:gsLst>
            <a:lin ang="2700000" scaled="0"/>
          </a:gradFill>
          <a:ln>
            <a:noFill/>
          </a:ln>
          <a:effectLst>
            <a:outerShdw blurRad="609600" dist="152400" dir="135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形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760" y="-221672"/>
            <a:ext cx="4928538" cy="455303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52" h="5129">
                <a:moveTo>
                  <a:pt x="0" y="0"/>
                </a:moveTo>
                <a:lnTo>
                  <a:pt x="5066" y="0"/>
                </a:lnTo>
                <a:cubicBezTo>
                  <a:pt x="5335" y="0"/>
                  <a:pt x="5552" y="217"/>
                  <a:pt x="5552" y="486"/>
                </a:cubicBezTo>
                <a:lnTo>
                  <a:pt x="5552" y="5129"/>
                </a:lnTo>
                <a:lnTo>
                  <a:pt x="0" y="512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图形"/>
          <p:cNvSpPr/>
          <p:nvPr/>
        </p:nvSpPr>
        <p:spPr>
          <a:xfrm>
            <a:off x="344774" y="116114"/>
            <a:ext cx="11847225" cy="6283996"/>
          </a:xfrm>
          <a:prstGeom prst="roundRect">
            <a:avLst>
              <a:gd name="adj" fmla="val 1573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09600" dist="38100" dir="2700000" algn="tl" rotWithShape="0">
              <a:srgbClr val="6151DE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zh-CN" dirty="0" smtClean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endParaRPr lang="ru-RU" altLang="zh-CN" sz="2400" dirty="0" smtClean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ru-RU" altLang="zh-CN" sz="2400" dirty="0" smtClean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 </a:t>
            </a:r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1 комплект специализированный программно-аппаратный комплекс для обучающихся с нарушениями опорно-двигательного аппарата </a:t>
            </a:r>
          </a:p>
          <a:p>
            <a:pPr algn="ctr"/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 1 комплект специализированный программно-технический комплекс для слабовидящих обучающихся </a:t>
            </a:r>
          </a:p>
          <a:p>
            <a:pPr algn="ctr"/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Приобретено оборудование для Сенсорной комнаты</a:t>
            </a:r>
          </a:p>
          <a:p>
            <a:pPr algn="ctr"/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Приобретено программное обеспечение для проведения коррекционных занятий для детей с нарушением речи и зрения. </a:t>
            </a:r>
          </a:p>
          <a:p>
            <a:pPr algn="ctr"/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Приобретены спортивные тренажеры для детей-инвалидов и детей с ОВЗ</a:t>
            </a:r>
          </a:p>
          <a:p>
            <a:pPr algn="ctr"/>
            <a:r>
              <a:rPr lang="ru-RU" altLang="zh-CN" sz="2400" dirty="0">
                <a:gradFill>
                  <a:gsLst>
                    <a:gs pos="100000">
                      <a:srgbClr val="2942C3"/>
                    </a:gs>
                    <a:gs pos="2000">
                      <a:srgbClr val="1387E2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cs typeface="+mn-ea"/>
                <a:sym typeface="+mn-lt"/>
              </a:rPr>
              <a:t>Приобретен каркасный уличный бассейн</a:t>
            </a:r>
            <a:endParaRPr lang="zh-CN" altLang="en-US" sz="2400" dirty="0">
              <a:gradFill>
                <a:gsLst>
                  <a:gs pos="100000">
                    <a:srgbClr val="2942C3"/>
                  </a:gs>
                  <a:gs pos="2000">
                    <a:srgbClr val="1387E2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Заголовок 34"/>
          <p:cNvSpPr>
            <a:spLocks noGrp="1"/>
          </p:cNvSpPr>
          <p:nvPr>
            <p:ph type="title"/>
          </p:nvPr>
        </p:nvSpPr>
        <p:spPr>
          <a:xfrm>
            <a:off x="1181751" y="116114"/>
            <a:ext cx="10260718" cy="8738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Основные мероприятия проекта</a:t>
            </a:r>
            <a:endParaRPr lang="ru-RU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338" y="989989"/>
            <a:ext cx="9534062" cy="10994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 </a:t>
            </a:r>
            <a:r>
              <a:rPr lang="ru-RU" sz="2000" dirty="0"/>
              <a:t>Создание материально-технических условий для отдыха и оздоровления детей с инвалидностью и ограниченными возможностями </a:t>
            </a:r>
            <a:r>
              <a:rPr lang="ru-RU" sz="2000" dirty="0" smtClean="0"/>
              <a:t>здоровья</a:t>
            </a:r>
          </a:p>
          <a:p>
            <a:pPr marL="0" indent="0" algn="ctr">
              <a:buNone/>
            </a:pPr>
            <a:endParaRPr lang="ru-RU" sz="2000" dirty="0">
              <a:solidFill>
                <a:srgbClr val="096AED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096AED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6" y="116114"/>
            <a:ext cx="1677122" cy="1635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6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1301</Words>
  <Application>Microsoft Office PowerPoint</Application>
  <PresentationFormat>Широкоэкранный</PresentationFormat>
  <Paragraphs>156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Microsoft YaHei</vt:lpstr>
      <vt:lpstr>SimSun</vt:lpstr>
      <vt:lpstr>Arial</vt:lpstr>
      <vt:lpstr>Arial Black</vt:lpstr>
      <vt:lpstr>Calibri</vt:lpstr>
      <vt:lpstr>Calibri Light</vt:lpstr>
      <vt:lpstr>Staatliches</vt:lpstr>
      <vt:lpstr>Symbol</vt:lpstr>
      <vt:lpstr>Times New Roman</vt:lpstr>
      <vt:lpstr>字魂58号-创中黑</vt:lpstr>
      <vt:lpstr>思源黑体 CN Normal</vt:lpstr>
      <vt:lpstr>等线</vt:lpstr>
      <vt:lpstr>等线 Light</vt:lpstr>
      <vt:lpstr>www.jpppt.com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мероприятия проекта</vt:lpstr>
      <vt:lpstr>Презентация PowerPoint</vt:lpstr>
      <vt:lpstr>Основные мероприятия проекта</vt:lpstr>
      <vt:lpstr>Презентация PowerPoint</vt:lpstr>
      <vt:lpstr>Ожидаемые результаты</vt:lpstr>
      <vt:lpstr>Материально-техническая база</vt:lpstr>
      <vt:lpstr>Презентация PowerPoint</vt:lpstr>
      <vt:lpstr>Презентация PowerPoint</vt:lpstr>
      <vt:lpstr>        Оборудование для создания условий для отдыха и оздоровления детей-инвалидов и детей с ОВЗ.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Озерный-1</cp:lastModifiedBy>
  <cp:revision>389</cp:revision>
  <dcterms:created xsi:type="dcterms:W3CDTF">2019-06-19T02:08:00Z</dcterms:created>
  <dcterms:modified xsi:type="dcterms:W3CDTF">2024-03-18T12:14:03Z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2052-11.1.0.11372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